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8" r:id="rId3"/>
    <p:sldId id="259" r:id="rId4"/>
    <p:sldId id="303" r:id="rId5"/>
    <p:sldId id="304" r:id="rId6"/>
    <p:sldId id="262" r:id="rId7"/>
    <p:sldId id="305" r:id="rId8"/>
    <p:sldId id="306" r:id="rId9"/>
    <p:sldId id="307" r:id="rId10"/>
    <p:sldId id="308" r:id="rId11"/>
    <p:sldId id="309" r:id="rId12"/>
    <p:sldId id="310" r:id="rId13"/>
    <p:sldId id="281" r:id="rId14"/>
    <p:sldId id="265" r:id="rId15"/>
    <p:sldId id="266"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mbria Math" panose="02040503050406030204" pitchFamily="18" charset="0"/>
      <p:regular r:id="rId22"/>
    </p:embeddedFont>
    <p:embeddedFont>
      <p:font typeface="Roboto Slab Regular" panose="020B0604020202020204" charset="0"/>
      <p:regular r:id="rId23"/>
      <p:bold r:id="rId24"/>
    </p:embeddedFont>
    <p:embeddedFont>
      <p:font typeface="Squada One"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611992-BA27-44A3-AF9F-8AEFBEF18606}">
  <a:tblStyle styleId="{F6611992-BA27-44A3-AF9F-8AEFBEF1860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93" d="100"/>
          <a:sy n="93" d="100"/>
        </p:scale>
        <p:origin x="117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dfce81f1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dfce81f1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dfce81f1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dfce81f1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56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dfce81f1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dfce81f1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8"/>
        <p:cNvGrpSpPr/>
        <p:nvPr/>
      </p:nvGrpSpPr>
      <p:grpSpPr>
        <a:xfrm>
          <a:off x="0" y="0"/>
          <a:ext cx="0" cy="0"/>
          <a:chOff x="0" y="0"/>
          <a:chExt cx="0" cy="0"/>
        </a:xfrm>
      </p:grpSpPr>
      <p:sp>
        <p:nvSpPr>
          <p:cNvPr id="9" name="Google Shape;9;p2"/>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0113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chemeClr val="accent2"/>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59088"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39301"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chemeClr val="accent2"/>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flipH="1">
            <a:off x="2048150" y="1536723"/>
            <a:ext cx="6095400" cy="142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Font typeface="Squada One"/>
              <a:buNone/>
              <a:defRPr sz="3600">
                <a:solidFill>
                  <a:srgbClr val="FFFFFF"/>
                </a:solidFill>
                <a:latin typeface="Squada One"/>
                <a:ea typeface="Squada One"/>
                <a:cs typeface="Squada One"/>
                <a:sym typeface="Squada One"/>
              </a:defRPr>
            </a:lvl1pPr>
            <a:lvl2pPr lvl="1"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2pPr>
            <a:lvl3pPr lvl="2"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3pPr>
            <a:lvl4pPr lvl="3"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4pPr>
            <a:lvl5pPr lvl="4"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5pPr>
            <a:lvl6pPr lvl="5"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6pPr>
            <a:lvl7pPr lvl="6"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7pPr>
            <a:lvl8pPr lvl="7"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8pPr>
            <a:lvl9pPr lvl="8" rtl="0">
              <a:spcBef>
                <a:spcPts val="0"/>
              </a:spcBef>
              <a:spcAft>
                <a:spcPts val="0"/>
              </a:spcAft>
              <a:buClr>
                <a:srgbClr val="4E48AB"/>
              </a:buClr>
              <a:buSzPts val="5200"/>
              <a:buFont typeface="Squada One"/>
              <a:buNone/>
              <a:defRPr sz="5200">
                <a:solidFill>
                  <a:srgbClr val="4E48AB"/>
                </a:solidFill>
                <a:latin typeface="Squada One"/>
                <a:ea typeface="Squada One"/>
                <a:cs typeface="Squada One"/>
                <a:sym typeface="Squada One"/>
              </a:defRPr>
            </a:lvl9pPr>
          </a:lstStyle>
          <a:p>
            <a:endParaRPr/>
          </a:p>
        </p:txBody>
      </p:sp>
      <p:sp>
        <p:nvSpPr>
          <p:cNvPr id="18" name="Google Shape;18;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997828" y="2247423"/>
            <a:ext cx="5146850" cy="899100"/>
            <a:chOff x="3297875" y="1761075"/>
            <a:chExt cx="5846700" cy="899100"/>
          </a:xfrm>
        </p:grpSpPr>
        <p:cxnSp>
          <p:nvCxnSpPr>
            <p:cNvPr id="21" name="Google Shape;21;p2"/>
            <p:cNvCxnSpPr/>
            <p:nvPr/>
          </p:nvCxnSpPr>
          <p:spPr>
            <a:xfrm rot="10800000">
              <a:off x="3297875" y="2660175"/>
              <a:ext cx="5846700" cy="0"/>
            </a:xfrm>
            <a:prstGeom prst="straightConnector1">
              <a:avLst/>
            </a:prstGeom>
            <a:noFill/>
            <a:ln w="19050" cap="flat" cmpd="sng">
              <a:solidFill>
                <a:srgbClr val="FFFFFF"/>
              </a:solidFill>
              <a:prstDash val="solid"/>
              <a:round/>
              <a:headEnd type="none" w="med" len="med"/>
              <a:tailEnd type="none" w="med" len="med"/>
            </a:ln>
          </p:spPr>
        </p:cxnSp>
        <p:cxnSp>
          <p:nvCxnSpPr>
            <p:cNvPr id="22" name="Google Shape;22;p2"/>
            <p:cNvCxnSpPr/>
            <p:nvPr/>
          </p:nvCxnSpPr>
          <p:spPr>
            <a:xfrm rot="10800000">
              <a:off x="3307091" y="1761075"/>
              <a:ext cx="0" cy="8991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p:cSld name="CUSTOM_10">
    <p:spTree>
      <p:nvGrpSpPr>
        <p:cNvPr id="1" name="Shape 191"/>
        <p:cNvGrpSpPr/>
        <p:nvPr/>
      </p:nvGrpSpPr>
      <p:grpSpPr>
        <a:xfrm>
          <a:off x="0" y="0"/>
          <a:ext cx="0" cy="0"/>
          <a:chOff x="0" y="0"/>
          <a:chExt cx="0" cy="0"/>
        </a:xfrm>
      </p:grpSpPr>
      <p:sp>
        <p:nvSpPr>
          <p:cNvPr id="192" name="Google Shape;192;p23"/>
          <p:cNvSpPr/>
          <p:nvPr/>
        </p:nvSpPr>
        <p:spPr>
          <a:xfrm>
            <a:off x="-100" y="275"/>
            <a:ext cx="9144000" cy="5143500"/>
          </a:xfrm>
          <a:prstGeom prst="rect">
            <a:avLst/>
          </a:prstGeom>
          <a:solidFill>
            <a:srgbClr val="9C1B40">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CUSTOM_11">
    <p:spTree>
      <p:nvGrpSpPr>
        <p:cNvPr id="1" name="Shape 193"/>
        <p:cNvGrpSpPr/>
        <p:nvPr/>
      </p:nvGrpSpPr>
      <p:grpSpPr>
        <a:xfrm>
          <a:off x="0" y="0"/>
          <a:ext cx="0" cy="0"/>
          <a:chOff x="0" y="0"/>
          <a:chExt cx="0" cy="0"/>
        </a:xfrm>
      </p:grpSpPr>
      <p:sp>
        <p:nvSpPr>
          <p:cNvPr id="194" name="Google Shape;194;p24"/>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36"/>
        <p:cNvGrpSpPr/>
        <p:nvPr/>
      </p:nvGrpSpPr>
      <p:grpSpPr>
        <a:xfrm>
          <a:off x="0" y="0"/>
          <a:ext cx="0" cy="0"/>
          <a:chOff x="0" y="0"/>
          <a:chExt cx="0" cy="0"/>
        </a:xfrm>
      </p:grpSpPr>
      <p:sp>
        <p:nvSpPr>
          <p:cNvPr id="37" name="Google Shape;37;p4"/>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496" y="1680109"/>
            <a:ext cx="9144055" cy="346546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3F2551"/>
              </a:gs>
              <a:gs pos="14000">
                <a:srgbClr val="242637"/>
              </a:gs>
              <a:gs pos="100000">
                <a:srgbClr val="9C1B4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txBox="1">
            <a:spLocks noGrp="1"/>
          </p:cNvSpPr>
          <p:nvPr>
            <p:ph type="title"/>
          </p:nvPr>
        </p:nvSpPr>
        <p:spPr>
          <a:xfrm>
            <a:off x="2204650" y="2874200"/>
            <a:ext cx="4881900" cy="388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40" name="Google Shape;40;p4"/>
          <p:cNvSpPr txBox="1">
            <a:spLocks noGrp="1"/>
          </p:cNvSpPr>
          <p:nvPr>
            <p:ph type="subTitle" idx="1"/>
          </p:nvPr>
        </p:nvSpPr>
        <p:spPr>
          <a:xfrm>
            <a:off x="2280675" y="1938600"/>
            <a:ext cx="4881900" cy="9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1" name="Google Shape;41;p4"/>
          <p:cNvSpPr/>
          <p:nvPr/>
        </p:nvSpPr>
        <p:spPr>
          <a:xfrm rot="10800000" flipH="1">
            <a:off x="5139834" y="-5"/>
            <a:ext cx="4004169" cy="1517428"/>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TLE &amp; SUBTITLE ">
  <p:cSld name="CUSTOM">
    <p:spTree>
      <p:nvGrpSpPr>
        <p:cNvPr id="1" name="Shape 49"/>
        <p:cNvGrpSpPr/>
        <p:nvPr/>
      </p:nvGrpSpPr>
      <p:grpSpPr>
        <a:xfrm>
          <a:off x="0" y="0"/>
          <a:ext cx="0" cy="0"/>
          <a:chOff x="0" y="0"/>
          <a:chExt cx="0" cy="0"/>
        </a:xfrm>
      </p:grpSpPr>
      <p:sp>
        <p:nvSpPr>
          <p:cNvPr id="50" name="Google Shape;50;p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txBox="1">
            <a:spLocks noGrp="1"/>
          </p:cNvSpPr>
          <p:nvPr>
            <p:ph type="ctrTitle"/>
          </p:nvPr>
        </p:nvSpPr>
        <p:spPr>
          <a:xfrm>
            <a:off x="1010060" y="1167625"/>
            <a:ext cx="21498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3" name="Google Shape;53;p6"/>
          <p:cNvSpPr txBox="1">
            <a:spLocks noGrp="1"/>
          </p:cNvSpPr>
          <p:nvPr>
            <p:ph type="subTitle" idx="1"/>
          </p:nvPr>
        </p:nvSpPr>
        <p:spPr>
          <a:xfrm>
            <a:off x="4197949" y="3343675"/>
            <a:ext cx="417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4" name="Google Shape;54;p6"/>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55"/>
        <p:cNvGrpSpPr/>
        <p:nvPr/>
      </p:nvGrpSpPr>
      <p:grpSpPr>
        <a:xfrm>
          <a:off x="0" y="0"/>
          <a:ext cx="0" cy="0"/>
          <a:chOff x="0" y="0"/>
          <a:chExt cx="0" cy="0"/>
        </a:xfrm>
      </p:grpSpPr>
      <p:sp>
        <p:nvSpPr>
          <p:cNvPr id="56" name="Google Shape;56;p7"/>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525"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1405000"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59" name="Google Shape;59;p7"/>
          <p:cNvSpPr/>
          <p:nvPr/>
        </p:nvSpPr>
        <p:spPr>
          <a:xfrm>
            <a:off x="4934775"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60" name="Google Shape;60;p7"/>
          <p:cNvSpPr txBox="1">
            <a:spLocks noGrp="1"/>
          </p:cNvSpPr>
          <p:nvPr>
            <p:ph type="ctrTitle"/>
          </p:nvPr>
        </p:nvSpPr>
        <p:spPr>
          <a:xfrm>
            <a:off x="1490375"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1" name="Google Shape;61;p7"/>
          <p:cNvSpPr txBox="1">
            <a:spLocks noGrp="1"/>
          </p:cNvSpPr>
          <p:nvPr>
            <p:ph type="subTitle" idx="1"/>
          </p:nvPr>
        </p:nvSpPr>
        <p:spPr>
          <a:xfrm>
            <a:off x="1490375"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2" name="Google Shape;62;p7"/>
          <p:cNvSpPr txBox="1">
            <a:spLocks noGrp="1"/>
          </p:cNvSpPr>
          <p:nvPr>
            <p:ph type="ctrTitle" idx="2"/>
          </p:nvPr>
        </p:nvSpPr>
        <p:spPr>
          <a:xfrm>
            <a:off x="5020150"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7"/>
          <p:cNvSpPr txBox="1">
            <a:spLocks noGrp="1"/>
          </p:cNvSpPr>
          <p:nvPr>
            <p:ph type="subTitle" idx="3"/>
          </p:nvPr>
        </p:nvSpPr>
        <p:spPr>
          <a:xfrm>
            <a:off x="5020150"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7"/>
          <p:cNvSpPr txBox="1">
            <a:spLocks noGrp="1"/>
          </p:cNvSpPr>
          <p:nvPr>
            <p:ph type="ctrTitle" idx="4"/>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CHEDULE">
  <p:cSld name="CUSTOM_1_1">
    <p:spTree>
      <p:nvGrpSpPr>
        <p:cNvPr id="1" name="Shape 88"/>
        <p:cNvGrpSpPr/>
        <p:nvPr/>
      </p:nvGrpSpPr>
      <p:grpSpPr>
        <a:xfrm>
          <a:off x="0" y="0"/>
          <a:ext cx="0" cy="0"/>
          <a:chOff x="0" y="0"/>
          <a:chExt cx="0" cy="0"/>
        </a:xfrm>
      </p:grpSpPr>
      <p:sp>
        <p:nvSpPr>
          <p:cNvPr id="89" name="Google Shape;89;p10"/>
          <p:cNvSpPr/>
          <p:nvPr/>
        </p:nvSpPr>
        <p:spPr>
          <a:xfrm>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4" name="Google Shape;94;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cxnSp>
        <p:nvCxnSpPr>
          <p:cNvPr id="95" name="Google Shape;95;p10"/>
          <p:cNvCxnSpPr/>
          <p:nvPr/>
        </p:nvCxnSpPr>
        <p:spPr>
          <a:xfrm rot="10800000">
            <a:off x="3960050" y="0"/>
            <a:ext cx="0" cy="4036500"/>
          </a:xfrm>
          <a:prstGeom prst="straightConnector1">
            <a:avLst/>
          </a:prstGeom>
          <a:noFill/>
          <a:ln w="19050" cap="flat" cmpd="sng">
            <a:solidFill>
              <a:srgbClr val="FFFFFF"/>
            </a:solidFill>
            <a:prstDash val="solid"/>
            <a:round/>
            <a:headEnd type="none" w="med" len="med"/>
            <a:tailEnd type="none" w="med" len="med"/>
          </a:ln>
        </p:spPr>
      </p:cxnSp>
      <p:sp>
        <p:nvSpPr>
          <p:cNvPr id="96" name="Google Shape;96;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0" name="Google Shape;100;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1" name="Google Shape;101;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2" name="Google Shape;102;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5" name="Google Shape;105;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2347">
          <p15:clr>
            <a:srgbClr val="FA7B17"/>
          </p15:clr>
        </p15:guide>
        <p15:guide id="2" orient="horz" pos="997">
          <p15:clr>
            <a:srgbClr val="FA7B17"/>
          </p15:clr>
        </p15:guide>
        <p15:guide id="3" orient="horz" pos="1450">
          <p15:clr>
            <a:srgbClr val="FA7B17"/>
          </p15:clr>
        </p15:guide>
        <p15:guide id="4" orient="horz" pos="1903">
          <p15:clr>
            <a:srgbClr val="FA7B17"/>
          </p15:clr>
        </p15:guide>
        <p15:guide id="5" orient="horz" pos="232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2">
  <p:cSld name="CUSTOM_6">
    <p:spTree>
      <p:nvGrpSpPr>
        <p:cNvPr id="1" name="Shape 153"/>
        <p:cNvGrpSpPr/>
        <p:nvPr/>
      </p:nvGrpSpPr>
      <p:grpSpPr>
        <a:xfrm>
          <a:off x="0" y="0"/>
          <a:ext cx="0" cy="0"/>
          <a:chOff x="0" y="0"/>
          <a:chExt cx="0" cy="0"/>
        </a:xfrm>
      </p:grpSpPr>
      <p:sp>
        <p:nvSpPr>
          <p:cNvPr id="154" name="Google Shape;154;p17"/>
          <p:cNvSpPr txBox="1">
            <a:spLocks noGrp="1"/>
          </p:cNvSpPr>
          <p:nvPr>
            <p:ph type="ctrTitle"/>
          </p:nvPr>
        </p:nvSpPr>
        <p:spPr>
          <a:xfrm flipH="1">
            <a:off x="361026" y="284063"/>
            <a:ext cx="76665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5" name="Google Shape;155;p17"/>
          <p:cNvSpPr/>
          <p:nvPr/>
        </p:nvSpPr>
        <p:spPr>
          <a:xfrm rot="10800000">
            <a:off x="0"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5371242" y="0"/>
            <a:ext cx="3773283" cy="5143447"/>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rot="5400000" flipH="1">
            <a:off x="-1663144" y="1663231"/>
            <a:ext cx="5141811" cy="1815477"/>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txBox="1">
            <a:spLocks noGrp="1"/>
          </p:cNvSpPr>
          <p:nvPr>
            <p:ph type="ctrTitle" idx="2"/>
          </p:nvPr>
        </p:nvSpPr>
        <p:spPr>
          <a:xfrm flipH="1">
            <a:off x="1009254" y="284100"/>
            <a:ext cx="43620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 SUBTITLE">
  <p:cSld name="CUSTOM_4">
    <p:spTree>
      <p:nvGrpSpPr>
        <p:cNvPr id="1" name="Shape 159"/>
        <p:cNvGrpSpPr/>
        <p:nvPr/>
      </p:nvGrpSpPr>
      <p:grpSpPr>
        <a:xfrm>
          <a:off x="0" y="0"/>
          <a:ext cx="0" cy="0"/>
          <a:chOff x="0" y="0"/>
          <a:chExt cx="0" cy="0"/>
        </a:xfrm>
      </p:grpSpPr>
      <p:sp>
        <p:nvSpPr>
          <p:cNvPr id="160" name="Google Shape;160;p18"/>
          <p:cNvSpPr/>
          <p:nvPr/>
        </p:nvSpPr>
        <p:spPr>
          <a:xfrm flipH="1">
            <a:off x="0"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flipH="1">
            <a:off x="449" y="46000"/>
            <a:ext cx="9144076" cy="5097501"/>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txBox="1">
            <a:spLocks noGrp="1"/>
          </p:cNvSpPr>
          <p:nvPr>
            <p:ph type="title" hasCustomPrompt="1"/>
          </p:nvPr>
        </p:nvSpPr>
        <p:spPr>
          <a:xfrm>
            <a:off x="404400" y="1824275"/>
            <a:ext cx="8334900" cy="120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3" name="Google Shape;163;p18"/>
          <p:cNvSpPr txBox="1">
            <a:spLocks noGrp="1"/>
          </p:cNvSpPr>
          <p:nvPr>
            <p:ph type="subTitle" idx="1"/>
          </p:nvPr>
        </p:nvSpPr>
        <p:spPr>
          <a:xfrm>
            <a:off x="1489650" y="2828340"/>
            <a:ext cx="6186300" cy="29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DESIGN 1">
  <p:cSld name="CUSTOM_5">
    <p:spTree>
      <p:nvGrpSpPr>
        <p:cNvPr id="1" name="Shape 173"/>
        <p:cNvGrpSpPr/>
        <p:nvPr/>
      </p:nvGrpSpPr>
      <p:grpSpPr>
        <a:xfrm>
          <a:off x="0" y="0"/>
          <a:ext cx="0" cy="0"/>
          <a:chOff x="0" y="0"/>
          <a:chExt cx="0" cy="0"/>
        </a:xfrm>
      </p:grpSpPr>
      <p:sp>
        <p:nvSpPr>
          <p:cNvPr id="174" name="Google Shape;174;p20"/>
          <p:cNvSpPr/>
          <p:nvPr/>
        </p:nvSpPr>
        <p:spPr>
          <a:xfrm rot="10800000" flipH="1">
            <a:off x="525" y="-1771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rot="-5400000" flipH="1">
            <a:off x="4923769" y="9074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rot="10800000">
            <a:off x="-54" y="-17727"/>
            <a:ext cx="9144055" cy="2581025"/>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flipH="1">
            <a:off x="519" y="18272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9" name="Google Shape;179;p20"/>
          <p:cNvSpPr txBox="1">
            <a:spLocks noGrp="1"/>
          </p:cNvSpPr>
          <p:nvPr>
            <p:ph type="subTitle" idx="1"/>
          </p:nvPr>
        </p:nvSpPr>
        <p:spPr>
          <a:xfrm>
            <a:off x="1014634" y="2982500"/>
            <a:ext cx="2189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CUSTOM_8">
    <p:spTree>
      <p:nvGrpSpPr>
        <p:cNvPr id="1" name="Shape 187"/>
        <p:cNvGrpSpPr/>
        <p:nvPr/>
      </p:nvGrpSpPr>
      <p:grpSpPr>
        <a:xfrm>
          <a:off x="0" y="0"/>
          <a:ext cx="0" cy="0"/>
          <a:chOff x="0" y="0"/>
          <a:chExt cx="0" cy="0"/>
        </a:xfrm>
      </p:grpSpPr>
      <p:sp>
        <p:nvSpPr>
          <p:cNvPr id="188" name="Google Shape;188;p22"/>
          <p:cNvSpPr/>
          <p:nvPr/>
        </p:nvSpPr>
        <p:spPr>
          <a:xfrm flipH="1">
            <a:off x="59" y="-990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txBox="1">
            <a:spLocks noGrp="1"/>
          </p:cNvSpPr>
          <p:nvPr>
            <p:ph type="ctrTitle"/>
          </p:nvPr>
        </p:nvSpPr>
        <p:spPr>
          <a:xfrm>
            <a:off x="1029374" y="892950"/>
            <a:ext cx="2061900" cy="20526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9C1B40"/>
              </a:buClr>
              <a:buSzPts val="1800"/>
              <a:buNone/>
              <a:defRPr sz="2400">
                <a:solidFill>
                  <a:schemeClr val="lt1"/>
                </a:solidFill>
              </a:defRPr>
            </a:lvl1pPr>
            <a:lvl2pPr lvl="1" rtl="0">
              <a:spcBef>
                <a:spcPts val="0"/>
              </a:spcBef>
              <a:spcAft>
                <a:spcPts val="0"/>
              </a:spcAft>
              <a:buClr>
                <a:srgbClr val="9C1B40"/>
              </a:buClr>
              <a:buSzPts val="5200"/>
              <a:buNone/>
              <a:defRPr sz="5200">
                <a:solidFill>
                  <a:srgbClr val="9C1B40"/>
                </a:solidFill>
              </a:defRPr>
            </a:lvl2pPr>
            <a:lvl3pPr lvl="2" rtl="0">
              <a:spcBef>
                <a:spcPts val="0"/>
              </a:spcBef>
              <a:spcAft>
                <a:spcPts val="0"/>
              </a:spcAft>
              <a:buClr>
                <a:srgbClr val="9C1B40"/>
              </a:buClr>
              <a:buSzPts val="5200"/>
              <a:buNone/>
              <a:defRPr sz="5200">
                <a:solidFill>
                  <a:srgbClr val="9C1B40"/>
                </a:solidFill>
              </a:defRPr>
            </a:lvl3pPr>
            <a:lvl4pPr lvl="3" rtl="0">
              <a:spcBef>
                <a:spcPts val="0"/>
              </a:spcBef>
              <a:spcAft>
                <a:spcPts val="0"/>
              </a:spcAft>
              <a:buClr>
                <a:srgbClr val="9C1B40"/>
              </a:buClr>
              <a:buSzPts val="5200"/>
              <a:buNone/>
              <a:defRPr sz="5200">
                <a:solidFill>
                  <a:srgbClr val="9C1B40"/>
                </a:solidFill>
              </a:defRPr>
            </a:lvl4pPr>
            <a:lvl5pPr lvl="4" rtl="0">
              <a:spcBef>
                <a:spcPts val="0"/>
              </a:spcBef>
              <a:spcAft>
                <a:spcPts val="0"/>
              </a:spcAft>
              <a:buClr>
                <a:srgbClr val="9C1B40"/>
              </a:buClr>
              <a:buSzPts val="5200"/>
              <a:buNone/>
              <a:defRPr sz="5200">
                <a:solidFill>
                  <a:srgbClr val="9C1B40"/>
                </a:solidFill>
              </a:defRPr>
            </a:lvl5pPr>
            <a:lvl6pPr lvl="5" rtl="0">
              <a:spcBef>
                <a:spcPts val="0"/>
              </a:spcBef>
              <a:spcAft>
                <a:spcPts val="0"/>
              </a:spcAft>
              <a:buClr>
                <a:srgbClr val="9C1B40"/>
              </a:buClr>
              <a:buSzPts val="5200"/>
              <a:buNone/>
              <a:defRPr sz="5200">
                <a:solidFill>
                  <a:srgbClr val="9C1B40"/>
                </a:solidFill>
              </a:defRPr>
            </a:lvl6pPr>
            <a:lvl7pPr lvl="6" rtl="0">
              <a:spcBef>
                <a:spcPts val="0"/>
              </a:spcBef>
              <a:spcAft>
                <a:spcPts val="0"/>
              </a:spcAft>
              <a:buClr>
                <a:srgbClr val="9C1B40"/>
              </a:buClr>
              <a:buSzPts val="5200"/>
              <a:buNone/>
              <a:defRPr sz="5200">
                <a:solidFill>
                  <a:srgbClr val="9C1B40"/>
                </a:solidFill>
              </a:defRPr>
            </a:lvl7pPr>
            <a:lvl8pPr lvl="7" rtl="0">
              <a:spcBef>
                <a:spcPts val="0"/>
              </a:spcBef>
              <a:spcAft>
                <a:spcPts val="0"/>
              </a:spcAft>
              <a:buClr>
                <a:srgbClr val="9C1B40"/>
              </a:buClr>
              <a:buSzPts val="5200"/>
              <a:buNone/>
              <a:defRPr sz="5200">
                <a:solidFill>
                  <a:srgbClr val="9C1B40"/>
                </a:solidFill>
              </a:defRPr>
            </a:lvl8pPr>
            <a:lvl9pPr lvl="8" rtl="0">
              <a:spcBef>
                <a:spcPts val="0"/>
              </a:spcBef>
              <a:spcAft>
                <a:spcPts val="0"/>
              </a:spcAft>
              <a:buClr>
                <a:srgbClr val="9C1B40"/>
              </a:buClr>
              <a:buSzPts val="5200"/>
              <a:buNone/>
              <a:defRPr sz="5200">
                <a:solidFill>
                  <a:srgbClr val="9C1B40"/>
                </a:solidFill>
              </a:defRPr>
            </a:lvl9pPr>
          </a:lstStyle>
          <a:p>
            <a:endParaRPr/>
          </a:p>
        </p:txBody>
      </p:sp>
      <p:sp>
        <p:nvSpPr>
          <p:cNvPr id="190" name="Google Shape;190;p22"/>
          <p:cNvSpPr txBox="1">
            <a:spLocks noGrp="1"/>
          </p:cNvSpPr>
          <p:nvPr>
            <p:ph type="subTitle" idx="1"/>
          </p:nvPr>
        </p:nvSpPr>
        <p:spPr>
          <a:xfrm>
            <a:off x="1029375" y="2982500"/>
            <a:ext cx="2399700" cy="79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9C1B40"/>
              </a:buClr>
              <a:buSzPts val="1100"/>
              <a:buNone/>
              <a:defRPr sz="1100">
                <a:solidFill>
                  <a:schemeClr val="lt1"/>
                </a:solidFill>
              </a:defRPr>
            </a:lvl1pPr>
            <a:lvl2pPr lvl="1" rtl="0">
              <a:lnSpc>
                <a:spcPct val="100000"/>
              </a:lnSpc>
              <a:spcBef>
                <a:spcPts val="0"/>
              </a:spcBef>
              <a:spcAft>
                <a:spcPts val="0"/>
              </a:spcAft>
              <a:buClr>
                <a:srgbClr val="9C1B40"/>
              </a:buClr>
              <a:buSzPts val="2800"/>
              <a:buNone/>
              <a:defRPr sz="2800">
                <a:solidFill>
                  <a:srgbClr val="9C1B40"/>
                </a:solidFill>
              </a:defRPr>
            </a:lvl2pPr>
            <a:lvl3pPr lvl="2" rtl="0">
              <a:lnSpc>
                <a:spcPct val="100000"/>
              </a:lnSpc>
              <a:spcBef>
                <a:spcPts val="0"/>
              </a:spcBef>
              <a:spcAft>
                <a:spcPts val="0"/>
              </a:spcAft>
              <a:buClr>
                <a:srgbClr val="9C1B40"/>
              </a:buClr>
              <a:buSzPts val="2800"/>
              <a:buNone/>
              <a:defRPr sz="2800">
                <a:solidFill>
                  <a:srgbClr val="9C1B40"/>
                </a:solidFill>
              </a:defRPr>
            </a:lvl3pPr>
            <a:lvl4pPr lvl="3" rtl="0">
              <a:lnSpc>
                <a:spcPct val="100000"/>
              </a:lnSpc>
              <a:spcBef>
                <a:spcPts val="0"/>
              </a:spcBef>
              <a:spcAft>
                <a:spcPts val="0"/>
              </a:spcAft>
              <a:buClr>
                <a:srgbClr val="9C1B40"/>
              </a:buClr>
              <a:buSzPts val="2800"/>
              <a:buNone/>
              <a:defRPr sz="2800">
                <a:solidFill>
                  <a:srgbClr val="9C1B40"/>
                </a:solidFill>
              </a:defRPr>
            </a:lvl4pPr>
            <a:lvl5pPr lvl="4" rtl="0">
              <a:lnSpc>
                <a:spcPct val="100000"/>
              </a:lnSpc>
              <a:spcBef>
                <a:spcPts val="0"/>
              </a:spcBef>
              <a:spcAft>
                <a:spcPts val="0"/>
              </a:spcAft>
              <a:buClr>
                <a:srgbClr val="9C1B40"/>
              </a:buClr>
              <a:buSzPts val="2800"/>
              <a:buNone/>
              <a:defRPr sz="2800">
                <a:solidFill>
                  <a:srgbClr val="9C1B40"/>
                </a:solidFill>
              </a:defRPr>
            </a:lvl5pPr>
            <a:lvl6pPr lvl="5" rtl="0">
              <a:lnSpc>
                <a:spcPct val="100000"/>
              </a:lnSpc>
              <a:spcBef>
                <a:spcPts val="0"/>
              </a:spcBef>
              <a:spcAft>
                <a:spcPts val="0"/>
              </a:spcAft>
              <a:buClr>
                <a:srgbClr val="9C1B40"/>
              </a:buClr>
              <a:buSzPts val="2800"/>
              <a:buNone/>
              <a:defRPr sz="2800">
                <a:solidFill>
                  <a:srgbClr val="9C1B40"/>
                </a:solidFill>
              </a:defRPr>
            </a:lvl6pPr>
            <a:lvl7pPr lvl="6" rtl="0">
              <a:lnSpc>
                <a:spcPct val="100000"/>
              </a:lnSpc>
              <a:spcBef>
                <a:spcPts val="0"/>
              </a:spcBef>
              <a:spcAft>
                <a:spcPts val="0"/>
              </a:spcAft>
              <a:buClr>
                <a:srgbClr val="9C1B40"/>
              </a:buClr>
              <a:buSzPts val="2800"/>
              <a:buNone/>
              <a:defRPr sz="2800">
                <a:solidFill>
                  <a:srgbClr val="9C1B40"/>
                </a:solidFill>
              </a:defRPr>
            </a:lvl7pPr>
            <a:lvl8pPr lvl="7" rtl="0">
              <a:lnSpc>
                <a:spcPct val="100000"/>
              </a:lnSpc>
              <a:spcBef>
                <a:spcPts val="0"/>
              </a:spcBef>
              <a:spcAft>
                <a:spcPts val="0"/>
              </a:spcAft>
              <a:buClr>
                <a:srgbClr val="9C1B40"/>
              </a:buClr>
              <a:buSzPts val="2800"/>
              <a:buNone/>
              <a:defRPr sz="2800">
                <a:solidFill>
                  <a:srgbClr val="9C1B40"/>
                </a:solidFill>
              </a:defRPr>
            </a:lvl8pPr>
            <a:lvl9pPr lvl="8" rtl="0">
              <a:lnSpc>
                <a:spcPct val="100000"/>
              </a:lnSpc>
              <a:spcBef>
                <a:spcPts val="0"/>
              </a:spcBef>
              <a:spcAft>
                <a:spcPts val="0"/>
              </a:spcAft>
              <a:buClr>
                <a:srgbClr val="9C1B40"/>
              </a:buClr>
              <a:buSzPts val="2800"/>
              <a:buNone/>
              <a:defRPr sz="2800">
                <a:solidFill>
                  <a:srgbClr val="9C1B4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2pPr>
            <a:lvl3pPr lvl="2">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3pPr>
            <a:lvl4pPr lvl="3">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4pPr>
            <a:lvl5pPr lvl="4">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5pPr>
            <a:lvl6pPr lvl="5">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6pPr>
            <a:lvl7pPr lvl="6">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7pPr>
            <a:lvl8pPr lvl="7">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8pPr>
            <a:lvl9pPr lvl="8">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63" r:id="rId6"/>
    <p:sldLayoutId id="2147483664" r:id="rId7"/>
    <p:sldLayoutId id="2147483666"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NP-completenes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view?r=eyJrIjoiNzA4OGMyZDYtZmVjNS00ODY4LWEwYjEtMmRhMTRlYjdjM2JhIiwidCI6ImZiZTgzNWI5LTE1NGMtNDJiNC04YzYwLTFlNjkzY2Y0NDJmNSJ9"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ctrTitle"/>
          </p:nvPr>
        </p:nvSpPr>
        <p:spPr>
          <a:xfrm flipH="1">
            <a:off x="3654900" y="1536725"/>
            <a:ext cx="4761300" cy="142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rPr>
              <a:t>Emergency Service Optimization</a:t>
            </a:r>
            <a:endParaRPr dirty="0">
              <a:solidFill>
                <a:srgbClr val="FFFFFF"/>
              </a:solidFill>
            </a:endParaRPr>
          </a:p>
        </p:txBody>
      </p:sp>
      <p:sp>
        <p:nvSpPr>
          <p:cNvPr id="4" name="Google Shape;220;p29">
            <a:extLst>
              <a:ext uri="{FF2B5EF4-FFF2-40B4-BE49-F238E27FC236}">
                <a16:creationId xmlns:a16="http://schemas.microsoft.com/office/drawing/2014/main" id="{80AB818D-4D62-4081-99CD-60DAEC5E7FFA}"/>
              </a:ext>
            </a:extLst>
          </p:cNvPr>
          <p:cNvSpPr txBox="1">
            <a:spLocks/>
          </p:cNvSpPr>
          <p:nvPr/>
        </p:nvSpPr>
        <p:spPr>
          <a:xfrm>
            <a:off x="6213000" y="3140270"/>
            <a:ext cx="2203200" cy="9045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rgbClr val="FFFFFF"/>
              </a:buClr>
              <a:buSzPts val="3600"/>
            </a:pPr>
            <a:r>
              <a:rPr lang="en-US" dirty="0">
                <a:solidFill>
                  <a:srgbClr val="FFFFFF"/>
                </a:solidFill>
                <a:latin typeface="Squada One"/>
                <a:sym typeface="Squada One"/>
              </a:rPr>
              <a:t>Delhi Technological University</a:t>
            </a:r>
          </a:p>
          <a:p>
            <a:pPr algn="r">
              <a:buClr>
                <a:srgbClr val="FFFFFF"/>
              </a:buClr>
              <a:buSzPts val="3600"/>
            </a:pPr>
            <a:r>
              <a:rPr lang="en-US" dirty="0" err="1">
                <a:solidFill>
                  <a:srgbClr val="FFFFFF"/>
                </a:solidFill>
                <a:latin typeface="Squada One"/>
                <a:sym typeface="Squada One"/>
              </a:rPr>
              <a:t>Sreya</a:t>
            </a:r>
            <a:r>
              <a:rPr lang="en-US" dirty="0">
                <a:solidFill>
                  <a:srgbClr val="FFFFFF"/>
                </a:solidFill>
                <a:latin typeface="Squada One"/>
                <a:sym typeface="Squada One"/>
              </a:rPr>
              <a:t> Majumder 2K19/MC/127</a:t>
            </a:r>
          </a:p>
          <a:p>
            <a:pPr algn="r">
              <a:buClr>
                <a:srgbClr val="FFFFFF"/>
              </a:buClr>
              <a:buSzPts val="3600"/>
            </a:pPr>
            <a:r>
              <a:rPr lang="en-US" dirty="0">
                <a:solidFill>
                  <a:srgbClr val="FFFFFF"/>
                </a:solidFill>
                <a:latin typeface="Squada One"/>
                <a:sym typeface="Squada One"/>
              </a:rPr>
              <a:t>Tanishka Singh 2K19/MC/129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9058526-8173-438B-A969-EC6E9794016D}"/>
              </a:ext>
            </a:extLst>
          </p:cNvPr>
          <p:cNvSpPr>
            <a:spLocks noGrp="1"/>
          </p:cNvSpPr>
          <p:nvPr>
            <p:ph type="ctrTitle"/>
          </p:nvPr>
        </p:nvSpPr>
        <p:spPr>
          <a:xfrm flipH="1">
            <a:off x="244502" y="376518"/>
            <a:ext cx="7666500" cy="584804"/>
          </a:xfrm>
        </p:spPr>
        <p:txBody>
          <a:bodyPr/>
          <a:lstStyle/>
          <a:p>
            <a:r>
              <a:rPr lang="en-US" sz="2000" dirty="0"/>
              <a:t>Applying TSP and finding the shortest Hamiltonian circuit</a:t>
            </a:r>
            <a:endParaRPr lang="en-IN" sz="2000" dirty="0"/>
          </a:p>
        </p:txBody>
      </p:sp>
      <p:sp>
        <p:nvSpPr>
          <p:cNvPr id="3" name="Rectangle 1">
            <a:extLst>
              <a:ext uri="{FF2B5EF4-FFF2-40B4-BE49-F238E27FC236}">
                <a16:creationId xmlns:a16="http://schemas.microsoft.com/office/drawing/2014/main" id="{AF14EB03-6C92-4651-9764-9E00048A4573}"/>
              </a:ext>
            </a:extLst>
          </p:cNvPr>
          <p:cNvSpPr>
            <a:spLocks noChangeArrowheads="1"/>
          </p:cNvSpPr>
          <p:nvPr/>
        </p:nvSpPr>
        <p:spPr bwMode="auto">
          <a:xfrm>
            <a:off x="244502" y="1072245"/>
            <a:ext cx="3374678" cy="348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t" hangingPunct="0">
              <a:spcBef>
                <a:spcPct val="0"/>
              </a:spcBef>
              <a:spcAft>
                <a:spcPct val="0"/>
              </a:spcAft>
              <a:buClrTx/>
            </a:pPr>
            <a:r>
              <a:rPr lang="en-US" altLang="en-US" sz="1050" dirty="0">
                <a:solidFill>
                  <a:srgbClr val="FFFFFF"/>
                </a:solidFill>
                <a:latin typeface="Roboto Slab Regular"/>
                <a:ea typeface="Roboto Slab Regular"/>
              </a:rPr>
              <a:t>In previous step graphs for every auth center and its citizens are generated. The next motive is to find the shortest path a response team can take from the auth center, then extract/help every citizens they are assigned and return to the auth center.</a:t>
            </a:r>
          </a:p>
          <a:p>
            <a:pPr eaLnBrk="0" fontAlgn="t" hangingPunct="0">
              <a:spcBef>
                <a:spcPct val="0"/>
              </a:spcBef>
              <a:spcAft>
                <a:spcPct val="0"/>
              </a:spcAft>
              <a:buClrTx/>
            </a:pPr>
            <a:endParaRPr lang="en-US" altLang="en-US" sz="1050" dirty="0">
              <a:solidFill>
                <a:srgbClr val="FFFFFF"/>
              </a:solidFill>
              <a:latin typeface="Roboto Slab Regular"/>
              <a:ea typeface="Roboto Slab Regular"/>
            </a:endParaRPr>
          </a:p>
          <a:p>
            <a:pPr eaLnBrk="0" fontAlgn="t" hangingPunct="0">
              <a:spcBef>
                <a:spcPct val="0"/>
              </a:spcBef>
              <a:spcAft>
                <a:spcPct val="0"/>
              </a:spcAft>
              <a:buClrTx/>
            </a:pPr>
            <a:r>
              <a:rPr lang="en-US" altLang="en-US" sz="1050" dirty="0">
                <a:solidFill>
                  <a:srgbClr val="FFFFFF"/>
                </a:solidFill>
                <a:latin typeface="Roboto Slab Regular"/>
                <a:ea typeface="Roboto Slab Regular"/>
              </a:rPr>
              <a:t>To calculate the shortest Hamiltonian path we use heuristic approach of TSP instead of Dynamic Programming method</a:t>
            </a:r>
          </a:p>
          <a:p>
            <a:pPr eaLnBrk="0" fontAlgn="t" hangingPunct="0">
              <a:spcBef>
                <a:spcPct val="0"/>
              </a:spcBef>
              <a:spcAft>
                <a:spcPct val="0"/>
              </a:spcAft>
              <a:buClrTx/>
            </a:pPr>
            <a:endParaRPr lang="en-US" altLang="en-US" sz="1050" dirty="0">
              <a:solidFill>
                <a:srgbClr val="FFFFFF"/>
              </a:solidFill>
              <a:latin typeface="Roboto Slab Regular"/>
              <a:ea typeface="Roboto Slab Regular"/>
            </a:endParaRPr>
          </a:p>
          <a:p>
            <a:pPr eaLnBrk="0" fontAlgn="t" hangingPunct="0">
              <a:spcBef>
                <a:spcPct val="0"/>
              </a:spcBef>
              <a:spcAft>
                <a:spcPct val="0"/>
              </a:spcAft>
              <a:buClrTx/>
            </a:pPr>
            <a:r>
              <a:rPr lang="en-US" altLang="en-US" sz="1050" dirty="0">
                <a:solidFill>
                  <a:srgbClr val="FFFFFF"/>
                </a:solidFill>
                <a:latin typeface="Roboto Slab Regular"/>
                <a:ea typeface="Roboto Slab Regular"/>
              </a:rPr>
              <a:t>Dynamic Programming Method is more accurate, but </a:t>
            </a:r>
            <a:r>
              <a:rPr lang="en-US" sz="1050" dirty="0">
                <a:solidFill>
                  <a:srgbClr val="FFFFFF"/>
                </a:solidFill>
                <a:latin typeface="Roboto Slab Regular"/>
                <a:ea typeface="Roboto Slab Regular"/>
              </a:rPr>
              <a:t>TSP is an </a:t>
            </a:r>
            <a:r>
              <a:rPr lang="en-US" sz="1050" dirty="0">
                <a:solidFill>
                  <a:srgbClr val="FFFFFF"/>
                </a:solidFill>
                <a:latin typeface="Roboto Slab Regular"/>
                <a:ea typeface="Roboto Slab Regular"/>
                <a:hlinkClick r:id="rId2">
                  <a:extLst>
                    <a:ext uri="{A12FA001-AC4F-418D-AE19-62706E023703}">
                      <ahyp:hlinkClr xmlns:ahyp="http://schemas.microsoft.com/office/drawing/2018/hyperlinkcolor" val="tx"/>
                    </a:ext>
                  </a:extLst>
                </a:hlinkClick>
              </a:rPr>
              <a:t>NP-Complete</a:t>
            </a:r>
            <a:r>
              <a:rPr lang="en-US" sz="1050" dirty="0">
                <a:solidFill>
                  <a:srgbClr val="FFFFFF"/>
                </a:solidFill>
                <a:latin typeface="Roboto Slab Regular"/>
                <a:ea typeface="Roboto Slab Regular"/>
              </a:rPr>
              <a:t> problem, and solving to optimality is highly unscalable particularly between increasing number of nodes in the graph. Hence, we use heuristic methods to compute TSP path between each citizen</a:t>
            </a:r>
          </a:p>
          <a:p>
            <a:pPr eaLnBrk="0" fontAlgn="t" hangingPunct="0">
              <a:spcBef>
                <a:spcPct val="0"/>
              </a:spcBef>
              <a:spcAft>
                <a:spcPct val="0"/>
              </a:spcAft>
              <a:buClrTx/>
            </a:pPr>
            <a:endParaRPr lang="en-US" altLang="en-US" sz="1050" dirty="0">
              <a:solidFill>
                <a:srgbClr val="FFFFFF"/>
              </a:solidFill>
              <a:latin typeface="Roboto Slab Regular"/>
              <a:ea typeface="Roboto Slab Regular"/>
            </a:endParaRPr>
          </a:p>
          <a:p>
            <a:pPr eaLnBrk="0" fontAlgn="t" hangingPunct="0">
              <a:spcBef>
                <a:spcPct val="0"/>
              </a:spcBef>
              <a:spcAft>
                <a:spcPct val="0"/>
              </a:spcAft>
              <a:buClrTx/>
            </a:pPr>
            <a:r>
              <a:rPr lang="en-US" altLang="en-US" sz="1050" dirty="0">
                <a:solidFill>
                  <a:srgbClr val="FFFFFF"/>
                </a:solidFill>
                <a:latin typeface="Roboto Slab Regular"/>
                <a:ea typeface="Roboto Slab Regular"/>
              </a:rPr>
              <a:t>Using heuristics and k different cluster graphs we compute a Hamiltonian circuit with the minimum cost.</a:t>
            </a:r>
          </a:p>
        </p:txBody>
      </p:sp>
      <p:pic>
        <p:nvPicPr>
          <p:cNvPr id="2" name="Picture 1">
            <a:extLst>
              <a:ext uri="{FF2B5EF4-FFF2-40B4-BE49-F238E27FC236}">
                <a16:creationId xmlns:a16="http://schemas.microsoft.com/office/drawing/2014/main" id="{A1D5BB32-EB9F-4287-94BC-4760534EBE5B}"/>
              </a:ext>
            </a:extLst>
          </p:cNvPr>
          <p:cNvPicPr>
            <a:picLocks noChangeAspect="1"/>
          </p:cNvPicPr>
          <p:nvPr/>
        </p:nvPicPr>
        <p:blipFill rotWithShape="1">
          <a:blip r:embed="rId3"/>
          <a:srcRect l="11261" t="33613" r="37311" b="16041"/>
          <a:stretch/>
        </p:blipFill>
        <p:spPr>
          <a:xfrm>
            <a:off x="4439085" y="1173350"/>
            <a:ext cx="3465498" cy="1908289"/>
          </a:xfrm>
          <a:prstGeom prst="rect">
            <a:avLst/>
          </a:prstGeom>
        </p:spPr>
      </p:pic>
      <p:sp>
        <p:nvSpPr>
          <p:cNvPr id="4" name="TextBox 3">
            <a:extLst>
              <a:ext uri="{FF2B5EF4-FFF2-40B4-BE49-F238E27FC236}">
                <a16:creationId xmlns:a16="http://schemas.microsoft.com/office/drawing/2014/main" id="{3CF77F47-1CF4-436F-8688-2E81B0E18606}"/>
              </a:ext>
            </a:extLst>
          </p:cNvPr>
          <p:cNvSpPr txBox="1"/>
          <p:nvPr/>
        </p:nvSpPr>
        <p:spPr>
          <a:xfrm>
            <a:off x="4538977" y="3125248"/>
            <a:ext cx="3265714" cy="792525"/>
          </a:xfrm>
          <a:prstGeom prst="rect">
            <a:avLst/>
          </a:prstGeom>
          <a:noFill/>
        </p:spPr>
        <p:txBody>
          <a:bodyPr wrap="square" rtlCol="0">
            <a:spAutoFit/>
          </a:bodyPr>
          <a:lstStyle/>
          <a:p>
            <a:pPr algn="ctr" eaLnBrk="0" fontAlgn="t" hangingPunct="0">
              <a:spcBef>
                <a:spcPct val="0"/>
              </a:spcBef>
              <a:spcAft>
                <a:spcPct val="0"/>
              </a:spcAft>
              <a:buClrTx/>
            </a:pPr>
            <a:r>
              <a:rPr lang="en-US" sz="1050" dirty="0">
                <a:solidFill>
                  <a:srgbClr val="FFFFFF"/>
                </a:solidFill>
                <a:latin typeface="Roboto Slab Regular"/>
                <a:ea typeface="Roboto Slab Regular"/>
              </a:rPr>
              <a:t>TSP calculated for a random set of 17 cities</a:t>
            </a:r>
          </a:p>
          <a:p>
            <a:pPr algn="ctr" eaLnBrk="0" fontAlgn="t" hangingPunct="0">
              <a:spcBef>
                <a:spcPct val="0"/>
              </a:spcBef>
              <a:spcAft>
                <a:spcPct val="0"/>
              </a:spcAft>
              <a:buClrTx/>
            </a:pPr>
            <a:r>
              <a:rPr lang="en-US" sz="1050" dirty="0">
                <a:solidFill>
                  <a:srgbClr val="FFFFFF"/>
                </a:solidFill>
                <a:latin typeface="Roboto Slab Regular"/>
                <a:ea typeface="Roboto Slab Regular"/>
              </a:rPr>
              <a:t>Runtime for DP is around 270 seconds whereas Heuristics take time in milliseconds, yet the cost of the graph is almost similar</a:t>
            </a:r>
            <a:r>
              <a:rPr lang="en-US" dirty="0"/>
              <a:t>.</a:t>
            </a:r>
            <a:endParaRPr lang="en-IN" dirty="0"/>
          </a:p>
        </p:txBody>
      </p:sp>
    </p:spTree>
    <p:extLst>
      <p:ext uri="{BB962C8B-B14F-4D97-AF65-F5344CB8AC3E}">
        <p14:creationId xmlns:p14="http://schemas.microsoft.com/office/powerpoint/2010/main" val="122732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002597-31B1-4572-B623-E964BB0C98B2}"/>
              </a:ext>
            </a:extLst>
          </p:cNvPr>
          <p:cNvSpPr txBox="1"/>
          <p:nvPr/>
        </p:nvSpPr>
        <p:spPr>
          <a:xfrm>
            <a:off x="653140" y="2804672"/>
            <a:ext cx="7445831" cy="2074690"/>
          </a:xfrm>
          <a:prstGeom prst="rect">
            <a:avLst/>
          </a:prstGeom>
          <a:solidFill>
            <a:schemeClr val="accent6">
              <a:lumMod val="75000"/>
              <a:lumOff val="25000"/>
            </a:schemeClr>
          </a:solidFill>
        </p:spPr>
        <p:txBody>
          <a:bodyPr wrap="square" rtlCol="0">
            <a:spAutoFit/>
          </a:bodyPr>
          <a:lstStyle/>
          <a:p>
            <a:endParaRPr lang="en-IN" dirty="0"/>
          </a:p>
        </p:txBody>
      </p:sp>
      <p:sp>
        <p:nvSpPr>
          <p:cNvPr id="4" name="Title 3">
            <a:extLst>
              <a:ext uri="{FF2B5EF4-FFF2-40B4-BE49-F238E27FC236}">
                <a16:creationId xmlns:a16="http://schemas.microsoft.com/office/drawing/2014/main" id="{BD868C1D-A14A-4F14-96D9-773295B83742}"/>
              </a:ext>
            </a:extLst>
          </p:cNvPr>
          <p:cNvSpPr>
            <a:spLocks noGrp="1"/>
          </p:cNvSpPr>
          <p:nvPr>
            <p:ph type="title"/>
          </p:nvPr>
        </p:nvSpPr>
        <p:spPr>
          <a:xfrm>
            <a:off x="4840940" y="161364"/>
            <a:ext cx="4226219" cy="728549"/>
          </a:xfrm>
        </p:spPr>
        <p:txBody>
          <a:bodyPr/>
          <a:lstStyle/>
          <a:p>
            <a:r>
              <a:rPr lang="en-US" sz="2800" dirty="0"/>
              <a:t>Heuristic Algorithm for TSP</a:t>
            </a:r>
            <a:endParaRPr lang="en-IN" sz="2800" dirty="0"/>
          </a:p>
        </p:txBody>
      </p:sp>
      <p:sp>
        <p:nvSpPr>
          <p:cNvPr id="6" name="Rectangle 5">
            <a:extLst>
              <a:ext uri="{FF2B5EF4-FFF2-40B4-BE49-F238E27FC236}">
                <a16:creationId xmlns:a16="http://schemas.microsoft.com/office/drawing/2014/main" id="{26303495-967B-4915-B596-6EE46B33F9E1}"/>
              </a:ext>
            </a:extLst>
          </p:cNvPr>
          <p:cNvSpPr/>
          <p:nvPr/>
        </p:nvSpPr>
        <p:spPr>
          <a:xfrm>
            <a:off x="653141" y="707511"/>
            <a:ext cx="4572000" cy="1977464"/>
          </a:xfrm>
          <a:prstGeom prst="rect">
            <a:avLst/>
          </a:prstGeom>
        </p:spPr>
        <p:txBody>
          <a:bodyPr>
            <a:spAutoFit/>
          </a:bodyPr>
          <a:lstStyle/>
          <a:p>
            <a:pPr marL="228600" indent="-228600">
              <a:buClr>
                <a:schemeClr val="tx2"/>
              </a:buClr>
              <a:buFont typeface="+mj-lt"/>
              <a:buAutoNum type="arabicPeriod"/>
            </a:pPr>
            <a:r>
              <a:rPr lang="en-US" sz="1050" dirty="0">
                <a:solidFill>
                  <a:srgbClr val="FFFFFF"/>
                </a:solidFill>
                <a:latin typeface="Roboto Slab Regular"/>
                <a:ea typeface="Roboto Slab Regular"/>
              </a:rPr>
              <a:t>Select a random edge and make a subtour of it. </a:t>
            </a:r>
          </a:p>
          <a:p>
            <a:pPr marL="228600" indent="-228600">
              <a:buClr>
                <a:schemeClr val="tx2"/>
              </a:buClr>
              <a:buFont typeface="+mj-lt"/>
              <a:buAutoNum type="arabicPeriod"/>
            </a:pPr>
            <a:r>
              <a:rPr lang="en-US" sz="1050" dirty="0">
                <a:solidFill>
                  <a:srgbClr val="FFFFFF"/>
                </a:solidFill>
                <a:latin typeface="Roboto Slab Regular"/>
                <a:ea typeface="Roboto Slab Regular"/>
              </a:rPr>
              <a:t>Select a city not in the subtour, having the shortest distance to any one of the cities in the subtour.</a:t>
            </a:r>
          </a:p>
          <a:p>
            <a:pPr marL="228600" indent="-228600">
              <a:buClr>
                <a:schemeClr val="tx2"/>
              </a:buClr>
              <a:buFont typeface="+mj-lt"/>
              <a:buAutoNum type="arabicPeriod"/>
            </a:pPr>
            <a:r>
              <a:rPr lang="en-US" sz="1050" dirty="0">
                <a:solidFill>
                  <a:srgbClr val="FFFFFF"/>
                </a:solidFill>
                <a:latin typeface="Roboto Slab Regular"/>
                <a:ea typeface="Roboto Slab Regular"/>
              </a:rPr>
              <a:t>Find an edge in the subtour such that the cost of inserting the selected city between the edge’s cities will be minimal. </a:t>
            </a:r>
          </a:p>
          <a:p>
            <a:pPr marL="228600" indent="-228600">
              <a:buClr>
                <a:schemeClr val="tx2"/>
              </a:buClr>
              <a:buFont typeface="+mj-lt"/>
              <a:buAutoNum type="arabicPeriod"/>
            </a:pPr>
            <a:r>
              <a:rPr lang="en-US" sz="1050" dirty="0">
                <a:solidFill>
                  <a:srgbClr val="FFFFFF"/>
                </a:solidFill>
                <a:latin typeface="Roboto Slab Regular"/>
                <a:ea typeface="Roboto Slab Regular"/>
              </a:rPr>
              <a:t>Repeat step 2 until no more cities remain</a:t>
            </a:r>
            <a:r>
              <a:rPr lang="en-US" dirty="0"/>
              <a:t>.</a:t>
            </a:r>
          </a:p>
          <a:p>
            <a:pPr marL="228600" indent="-228600">
              <a:buClr>
                <a:schemeClr val="tx2"/>
              </a:buClr>
              <a:buFont typeface="+mj-lt"/>
              <a:buAutoNum type="arabicPeriod"/>
            </a:pPr>
            <a:r>
              <a:rPr lang="en-US" sz="1050" dirty="0">
                <a:solidFill>
                  <a:srgbClr val="FFFFFF"/>
                </a:solidFill>
                <a:latin typeface="Roboto Slab Regular"/>
                <a:ea typeface="Roboto Slab Regular"/>
              </a:rPr>
              <a:t>Repeat steps 1 – 4 for all edges in the graph and choose the minimum cost path </a:t>
            </a:r>
          </a:p>
          <a:p>
            <a:pPr marL="228600" indent="-228600">
              <a:buClr>
                <a:schemeClr val="tx2"/>
              </a:buClr>
              <a:buFont typeface="+mj-lt"/>
              <a:buAutoNum type="arabicPeriod"/>
            </a:pPr>
            <a:endParaRPr lang="en-IN" dirty="0"/>
          </a:p>
          <a:p>
            <a:pPr>
              <a:buClr>
                <a:schemeClr val="tx2"/>
              </a:buClr>
            </a:pPr>
            <a:r>
              <a:rPr lang="en-IN" sz="1050" dirty="0">
                <a:solidFill>
                  <a:srgbClr val="FFFFFF"/>
                </a:solidFill>
                <a:latin typeface="Roboto Slab Regular"/>
                <a:ea typeface="Roboto Slab Regular"/>
              </a:rPr>
              <a:t>Steps 1 – 5 are repeated for all set of auth centre and their corresponding graphs</a:t>
            </a:r>
            <a:endParaRPr lang="en-US" sz="1050" dirty="0">
              <a:solidFill>
                <a:srgbClr val="FFFFFF"/>
              </a:solidFill>
              <a:latin typeface="Roboto Slab Regular"/>
              <a:ea typeface="Roboto Slab Regular"/>
            </a:endParaRPr>
          </a:p>
        </p:txBody>
      </p:sp>
      <p:pic>
        <p:nvPicPr>
          <p:cNvPr id="7" name="Picture 6">
            <a:extLst>
              <a:ext uri="{FF2B5EF4-FFF2-40B4-BE49-F238E27FC236}">
                <a16:creationId xmlns:a16="http://schemas.microsoft.com/office/drawing/2014/main" id="{2B243BCE-F553-42C5-9F32-C0B954512CA0}"/>
              </a:ext>
            </a:extLst>
          </p:cNvPr>
          <p:cNvPicPr>
            <a:picLocks noChangeAspect="1"/>
          </p:cNvPicPr>
          <p:nvPr/>
        </p:nvPicPr>
        <p:blipFill rotWithShape="1">
          <a:blip r:embed="rId2"/>
          <a:srcRect l="22099" t="38395" r="45126" b="20523"/>
          <a:stretch/>
        </p:blipFill>
        <p:spPr>
          <a:xfrm>
            <a:off x="772132" y="2922072"/>
            <a:ext cx="2651496" cy="1869522"/>
          </a:xfrm>
          <a:prstGeom prst="rect">
            <a:avLst/>
          </a:prstGeom>
        </p:spPr>
      </p:pic>
      <p:pic>
        <p:nvPicPr>
          <p:cNvPr id="8" name="Picture 7">
            <a:extLst>
              <a:ext uri="{FF2B5EF4-FFF2-40B4-BE49-F238E27FC236}">
                <a16:creationId xmlns:a16="http://schemas.microsoft.com/office/drawing/2014/main" id="{76BBA487-4329-45FE-A9B9-7DE8E7097FEB}"/>
              </a:ext>
            </a:extLst>
          </p:cNvPr>
          <p:cNvPicPr>
            <a:picLocks noChangeAspect="1"/>
          </p:cNvPicPr>
          <p:nvPr/>
        </p:nvPicPr>
        <p:blipFill rotWithShape="1">
          <a:blip r:embed="rId3"/>
          <a:srcRect l="34874" t="43587" r="44538" b="23510"/>
          <a:stretch/>
        </p:blipFill>
        <p:spPr>
          <a:xfrm>
            <a:off x="5916704" y="2903849"/>
            <a:ext cx="2074690" cy="1865003"/>
          </a:xfrm>
          <a:prstGeom prst="rect">
            <a:avLst/>
          </a:prstGeom>
        </p:spPr>
      </p:pic>
      <p:cxnSp>
        <p:nvCxnSpPr>
          <p:cNvPr id="10" name="Straight Arrow Connector 9">
            <a:extLst>
              <a:ext uri="{FF2B5EF4-FFF2-40B4-BE49-F238E27FC236}">
                <a16:creationId xmlns:a16="http://schemas.microsoft.com/office/drawing/2014/main" id="{09B0172F-3993-4B22-B525-700325F88F10}"/>
              </a:ext>
            </a:extLst>
          </p:cNvPr>
          <p:cNvCxnSpPr>
            <a:stCxn id="7" idx="3"/>
            <a:endCxn id="8" idx="1"/>
          </p:cNvCxnSpPr>
          <p:nvPr/>
        </p:nvCxnSpPr>
        <p:spPr>
          <a:xfrm flipV="1">
            <a:off x="3423628" y="3836351"/>
            <a:ext cx="2493076" cy="204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Rectangle 10">
            <a:extLst>
              <a:ext uri="{FF2B5EF4-FFF2-40B4-BE49-F238E27FC236}">
                <a16:creationId xmlns:a16="http://schemas.microsoft.com/office/drawing/2014/main" id="{CB1DD2B8-8D5A-4342-9E5D-CC36039233E4}"/>
              </a:ext>
            </a:extLst>
          </p:cNvPr>
          <p:cNvSpPr/>
          <p:nvPr/>
        </p:nvSpPr>
        <p:spPr>
          <a:xfrm>
            <a:off x="3423628" y="3856833"/>
            <a:ext cx="1571271" cy="577081"/>
          </a:xfrm>
          <a:prstGeom prst="rect">
            <a:avLst/>
          </a:prstGeom>
        </p:spPr>
        <p:txBody>
          <a:bodyPr wrap="square">
            <a:spAutoFit/>
          </a:bodyPr>
          <a:lstStyle/>
          <a:p>
            <a:pPr>
              <a:buClr>
                <a:schemeClr val="tx2"/>
              </a:buClr>
            </a:pPr>
            <a:r>
              <a:rPr lang="en-US" sz="1050" dirty="0">
                <a:solidFill>
                  <a:srgbClr val="FFFFFF"/>
                </a:solidFill>
                <a:latin typeface="Roboto Slab Regular"/>
                <a:ea typeface="Roboto Slab Regular"/>
              </a:rPr>
              <a:t>After applying TSP algorithm to one of the given graph</a:t>
            </a:r>
            <a:endParaRPr lang="en-IN" sz="1050" dirty="0">
              <a:solidFill>
                <a:srgbClr val="FFFFFF"/>
              </a:solidFill>
              <a:latin typeface="Roboto Slab Regular"/>
              <a:ea typeface="Roboto Slab Regular"/>
            </a:endParaRPr>
          </a:p>
        </p:txBody>
      </p:sp>
    </p:spTree>
    <p:extLst>
      <p:ext uri="{BB962C8B-B14F-4D97-AF65-F5344CB8AC3E}">
        <p14:creationId xmlns:p14="http://schemas.microsoft.com/office/powerpoint/2010/main" val="143289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65B77-B17D-4A5A-8B4D-D491CA8D2E18}"/>
              </a:ext>
            </a:extLst>
          </p:cNvPr>
          <p:cNvSpPr>
            <a:spLocks noGrp="1"/>
          </p:cNvSpPr>
          <p:nvPr>
            <p:ph type="ctrTitle"/>
          </p:nvPr>
        </p:nvSpPr>
        <p:spPr>
          <a:xfrm>
            <a:off x="525965" y="299146"/>
            <a:ext cx="3300683" cy="792601"/>
          </a:xfrm>
        </p:spPr>
        <p:txBody>
          <a:bodyPr/>
          <a:lstStyle/>
          <a:p>
            <a:r>
              <a:rPr lang="en-US" dirty="0"/>
              <a:t>TSP path generated and the python code used</a:t>
            </a:r>
            <a:endParaRPr lang="en-IN" dirty="0"/>
          </a:p>
        </p:txBody>
      </p:sp>
      <p:pic>
        <p:nvPicPr>
          <p:cNvPr id="6" name="Picture 5">
            <a:extLst>
              <a:ext uri="{FF2B5EF4-FFF2-40B4-BE49-F238E27FC236}">
                <a16:creationId xmlns:a16="http://schemas.microsoft.com/office/drawing/2014/main" id="{8AB66A4A-A15A-434F-98ED-7D33DA1F9959}"/>
              </a:ext>
            </a:extLst>
          </p:cNvPr>
          <p:cNvPicPr>
            <a:picLocks noChangeAspect="1"/>
          </p:cNvPicPr>
          <p:nvPr/>
        </p:nvPicPr>
        <p:blipFill rotWithShape="1">
          <a:blip r:embed="rId2"/>
          <a:srcRect l="30337" t="11952" r="17646" b="14995"/>
          <a:stretch/>
        </p:blipFill>
        <p:spPr>
          <a:xfrm>
            <a:off x="525965" y="1244283"/>
            <a:ext cx="2918048" cy="2305211"/>
          </a:xfrm>
          <a:prstGeom prst="rect">
            <a:avLst/>
          </a:prstGeom>
        </p:spPr>
      </p:pic>
      <p:pic>
        <p:nvPicPr>
          <p:cNvPr id="7" name="Picture 6">
            <a:extLst>
              <a:ext uri="{FF2B5EF4-FFF2-40B4-BE49-F238E27FC236}">
                <a16:creationId xmlns:a16="http://schemas.microsoft.com/office/drawing/2014/main" id="{BEE7E6E6-0A23-4333-8795-BFCFFFE94B1B}"/>
              </a:ext>
            </a:extLst>
          </p:cNvPr>
          <p:cNvPicPr>
            <a:picLocks noChangeAspect="1"/>
          </p:cNvPicPr>
          <p:nvPr/>
        </p:nvPicPr>
        <p:blipFill rotWithShape="1">
          <a:blip r:embed="rId3"/>
          <a:srcRect l="31981" t="44334" r="18271" b="19812"/>
          <a:stretch/>
        </p:blipFill>
        <p:spPr>
          <a:xfrm>
            <a:off x="525965" y="3549494"/>
            <a:ext cx="2918048" cy="1182992"/>
          </a:xfrm>
          <a:prstGeom prst="rect">
            <a:avLst/>
          </a:prstGeom>
        </p:spPr>
      </p:pic>
      <p:pic>
        <p:nvPicPr>
          <p:cNvPr id="8" name="Picture 7">
            <a:extLst>
              <a:ext uri="{FF2B5EF4-FFF2-40B4-BE49-F238E27FC236}">
                <a16:creationId xmlns:a16="http://schemas.microsoft.com/office/drawing/2014/main" id="{25C4BF1A-1D59-4DA3-BAE5-3047AB511B6C}"/>
              </a:ext>
            </a:extLst>
          </p:cNvPr>
          <p:cNvPicPr>
            <a:picLocks noChangeAspect="1"/>
          </p:cNvPicPr>
          <p:nvPr/>
        </p:nvPicPr>
        <p:blipFill rotWithShape="1">
          <a:blip r:embed="rId4"/>
          <a:srcRect l="6975" t="40336" r="22773" b="30415"/>
          <a:stretch/>
        </p:blipFill>
        <p:spPr>
          <a:xfrm>
            <a:off x="3711388" y="3544524"/>
            <a:ext cx="5025359" cy="1176885"/>
          </a:xfrm>
          <a:prstGeom prst="rect">
            <a:avLst/>
          </a:prstGeom>
        </p:spPr>
      </p:pic>
      <p:sp>
        <p:nvSpPr>
          <p:cNvPr id="9" name="Rectangle 1">
            <a:extLst>
              <a:ext uri="{FF2B5EF4-FFF2-40B4-BE49-F238E27FC236}">
                <a16:creationId xmlns:a16="http://schemas.microsoft.com/office/drawing/2014/main" id="{F7D826E9-0F95-4BF9-BB36-B20325C28327}"/>
              </a:ext>
            </a:extLst>
          </p:cNvPr>
          <p:cNvSpPr>
            <a:spLocks noChangeArrowheads="1"/>
          </p:cNvSpPr>
          <p:nvPr/>
        </p:nvSpPr>
        <p:spPr bwMode="auto">
          <a:xfrm>
            <a:off x="3826648" y="1244283"/>
            <a:ext cx="4791387" cy="154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t" hangingPunct="0">
              <a:spcBef>
                <a:spcPct val="0"/>
              </a:spcBef>
              <a:spcAft>
                <a:spcPct val="0"/>
              </a:spcAft>
              <a:buClrTx/>
            </a:pPr>
            <a:r>
              <a:rPr lang="en-US" altLang="en-US" sz="1050" dirty="0">
                <a:solidFill>
                  <a:srgbClr val="FFFFFF"/>
                </a:solidFill>
                <a:latin typeface="Roboto Slab Regular"/>
                <a:ea typeface="Roboto Slab Regular"/>
              </a:rPr>
              <a:t>This data is then used to create a website where each auth center can access the citizens it needs to attend to and find the path it needs to take to extract everyone of them in emergencies and return back. </a:t>
            </a:r>
          </a:p>
          <a:p>
            <a:pPr eaLnBrk="0" fontAlgn="t" hangingPunct="0">
              <a:spcBef>
                <a:spcPct val="0"/>
              </a:spcBef>
              <a:spcAft>
                <a:spcPct val="0"/>
              </a:spcAft>
              <a:buClrTx/>
            </a:pPr>
            <a:endParaRPr lang="en-US" altLang="en-US" sz="1050" dirty="0">
              <a:solidFill>
                <a:srgbClr val="FFFFFF"/>
              </a:solidFill>
              <a:latin typeface="Roboto Slab Regular"/>
              <a:ea typeface="Roboto Slab Regular"/>
            </a:endParaRPr>
          </a:p>
          <a:p>
            <a:pPr eaLnBrk="0" fontAlgn="t" hangingPunct="0">
              <a:spcBef>
                <a:spcPct val="0"/>
              </a:spcBef>
              <a:spcAft>
                <a:spcPct val="0"/>
              </a:spcAft>
              <a:buClrTx/>
            </a:pPr>
            <a:r>
              <a:rPr lang="en-US" altLang="en-US" sz="1050" dirty="0">
                <a:solidFill>
                  <a:srgbClr val="FFFFFF"/>
                </a:solidFill>
                <a:latin typeface="Roboto Slab Regular"/>
                <a:ea typeface="Roboto Slab Regular"/>
              </a:rPr>
              <a:t>This project demonstrates how auth centers can efficiently manage the needy citizens as well as extract them efficiently during desperate times. To demonstrate this,  a sample data was taken but for practical purposes data for the auth centers and the citizens with request help will be gathered in real time which was beyond the scope of this project</a:t>
            </a:r>
          </a:p>
        </p:txBody>
      </p:sp>
    </p:spTree>
    <p:extLst>
      <p:ext uri="{BB962C8B-B14F-4D97-AF65-F5344CB8AC3E}">
        <p14:creationId xmlns:p14="http://schemas.microsoft.com/office/powerpoint/2010/main" val="1215335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10" name="Google Shape;1510;p52"/>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rgbClr val="FFFFFF"/>
                </a:solidFill>
              </a:rPr>
              <a:t>Webpage</a:t>
            </a:r>
            <a:endParaRPr sz="2400" dirty="0">
              <a:solidFill>
                <a:srgbClr val="FFFFFF"/>
              </a:solidFill>
            </a:endParaRPr>
          </a:p>
        </p:txBody>
      </p:sp>
      <p:sp>
        <p:nvSpPr>
          <p:cNvPr id="1511" name="Google Shape;1511;p52"/>
          <p:cNvSpPr txBox="1">
            <a:spLocks noGrp="1"/>
          </p:cNvSpPr>
          <p:nvPr>
            <p:ph type="subTitle" idx="1"/>
          </p:nvPr>
        </p:nvSpPr>
        <p:spPr>
          <a:xfrm>
            <a:off x="1014634" y="2982500"/>
            <a:ext cx="2189400" cy="79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IN" sz="1100" dirty="0">
                <a:solidFill>
                  <a:srgbClr val="FFFFFF"/>
                </a:solidFill>
              </a:rPr>
              <a:t>This interactive webpage shows the clustering results as well as paths for every set of clusters</a:t>
            </a:r>
            <a:endParaRPr sz="1100" dirty="0">
              <a:solidFill>
                <a:srgbClr val="FFFFFF"/>
              </a:solidFill>
            </a:endParaRPr>
          </a:p>
        </p:txBody>
      </p:sp>
      <p:grpSp>
        <p:nvGrpSpPr>
          <p:cNvPr id="1513" name="Google Shape;1513;p52"/>
          <p:cNvGrpSpPr/>
          <p:nvPr/>
        </p:nvGrpSpPr>
        <p:grpSpPr>
          <a:xfrm>
            <a:off x="4366210" y="976222"/>
            <a:ext cx="4021458" cy="3062913"/>
            <a:chOff x="3804623" y="931514"/>
            <a:chExt cx="4311631" cy="3283920"/>
          </a:xfrm>
        </p:grpSpPr>
        <p:grpSp>
          <p:nvGrpSpPr>
            <p:cNvPr id="1514" name="Google Shape;1514;p52"/>
            <p:cNvGrpSpPr/>
            <p:nvPr/>
          </p:nvGrpSpPr>
          <p:grpSpPr>
            <a:xfrm>
              <a:off x="3804623" y="931514"/>
              <a:ext cx="4311631" cy="3283920"/>
              <a:chOff x="3420275" y="729475"/>
              <a:chExt cx="4831500" cy="3679875"/>
            </a:xfrm>
          </p:grpSpPr>
          <p:sp>
            <p:nvSpPr>
              <p:cNvPr id="1515" name="Google Shape;1515;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lt1"/>
                </a:solidFill>
                <a:prstDash val="solid"/>
                <a:round/>
                <a:headEnd type="none" w="med" len="med"/>
                <a:tailEnd type="none" w="med" len="med"/>
              </a:ln>
            </p:spPr>
          </p:sp>
          <p:sp>
            <p:nvSpPr>
              <p:cNvPr id="1517" name="Google Shape;1517;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9" name="Google Shape;1519;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pic>
        <p:nvPicPr>
          <p:cNvPr id="2" name="Picture 1">
            <a:hlinkClick r:id="rId3"/>
            <a:extLst>
              <a:ext uri="{FF2B5EF4-FFF2-40B4-BE49-F238E27FC236}">
                <a16:creationId xmlns:a16="http://schemas.microsoft.com/office/drawing/2014/main" id="{FFA29506-985B-49F4-98FA-82EE98D3B79B}"/>
              </a:ext>
            </a:extLst>
          </p:cNvPr>
          <p:cNvPicPr>
            <a:picLocks noChangeAspect="1"/>
          </p:cNvPicPr>
          <p:nvPr/>
        </p:nvPicPr>
        <p:blipFill rotWithShape="1">
          <a:blip r:embed="rId4"/>
          <a:srcRect r="10407" b="5584"/>
          <a:stretch/>
        </p:blipFill>
        <p:spPr>
          <a:xfrm>
            <a:off x="4435202" y="1055588"/>
            <a:ext cx="3892049" cy="23071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6"/>
          <p:cNvPicPr preferRelativeResize="0"/>
          <p:nvPr/>
        </p:nvPicPr>
        <p:blipFill rotWithShape="1">
          <a:blip r:embed="rId3">
            <a:alphaModFix/>
          </a:blip>
          <a:srcRect l="49884"/>
          <a:stretch/>
        </p:blipFill>
        <p:spPr>
          <a:xfrm>
            <a:off x="4561400" y="100"/>
            <a:ext cx="4582605" cy="5143501"/>
          </a:xfrm>
          <a:prstGeom prst="rect">
            <a:avLst/>
          </a:prstGeom>
          <a:noFill/>
          <a:ln>
            <a:noFill/>
          </a:ln>
        </p:spPr>
      </p:pic>
      <p:sp>
        <p:nvSpPr>
          <p:cNvPr id="303" name="Google Shape;303;p36"/>
          <p:cNvSpPr/>
          <p:nvPr/>
        </p:nvSpPr>
        <p:spPr>
          <a:xfrm>
            <a:off x="4561400" y="266"/>
            <a:ext cx="4582500" cy="5143500"/>
          </a:xfrm>
          <a:prstGeom prst="rect">
            <a:avLst/>
          </a:prstGeom>
          <a:solidFill>
            <a:srgbClr val="9C1B40">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rot="10800000">
            <a:off x="4561402" y="79"/>
            <a:ext cx="4582597" cy="2942520"/>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6"/>
          <p:cNvSpPr/>
          <p:nvPr/>
        </p:nvSpPr>
        <p:spPr>
          <a:xfrm rot="-5400000" flipH="1">
            <a:off x="5819288" y="1825187"/>
            <a:ext cx="5211968" cy="1471144"/>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txBox="1">
            <a:spLocks noGrp="1"/>
          </p:cNvSpPr>
          <p:nvPr>
            <p:ph type="ctrTitle"/>
          </p:nvPr>
        </p:nvSpPr>
        <p:spPr>
          <a:xfrm>
            <a:off x="291706" y="604864"/>
            <a:ext cx="2061900" cy="5020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307" name="Google Shape;307;p36"/>
          <p:cNvSpPr txBox="1">
            <a:spLocks noGrp="1"/>
          </p:cNvSpPr>
          <p:nvPr>
            <p:ph type="subTitle" idx="1"/>
          </p:nvPr>
        </p:nvSpPr>
        <p:spPr>
          <a:xfrm>
            <a:off x="420169" y="1030051"/>
            <a:ext cx="3866874" cy="806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world revolves around technology  and the covid epidemic taught the world that it needs to be prepared for any such disasters in future. The concept demonstrated in this project can be used by various agencies or hospitals for providing maximum and quick help to needy citizens in desperate times.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a team of coders developing an app which uses this project to make a portal for citizens where they can request  extraction by any type of agency or by hospitals nearest to them and allow these agencies/hospitals to respond to needy citizens and help them without wasting time on planning the routes to take or which citizens to visit as that will be done by the program</a:t>
            </a:r>
            <a:endParaRPr dirty="0"/>
          </a:p>
        </p:txBody>
      </p:sp>
      <p:sp>
        <p:nvSpPr>
          <p:cNvPr id="8" name="Google Shape;306;p36">
            <a:extLst>
              <a:ext uri="{FF2B5EF4-FFF2-40B4-BE49-F238E27FC236}">
                <a16:creationId xmlns:a16="http://schemas.microsoft.com/office/drawing/2014/main" id="{CAC58CC5-2637-4876-8C0B-F4483628F9FB}"/>
              </a:ext>
            </a:extLst>
          </p:cNvPr>
          <p:cNvSpPr txBox="1">
            <a:spLocks/>
          </p:cNvSpPr>
          <p:nvPr/>
        </p:nvSpPr>
        <p:spPr>
          <a:xfrm>
            <a:off x="291706" y="2440572"/>
            <a:ext cx="2061900" cy="5020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C1B40"/>
              </a:buClr>
              <a:buSzPts val="1800"/>
              <a:buFont typeface="Squada One"/>
              <a:buNone/>
              <a:defRPr sz="2400" b="0" i="0" u="none" strike="noStrike" cap="none">
                <a:solidFill>
                  <a:schemeClr val="lt1"/>
                </a:solidFill>
                <a:latin typeface="Squada One"/>
                <a:ea typeface="Squada One"/>
                <a:cs typeface="Squada One"/>
                <a:sym typeface="Squada One"/>
              </a:defRPr>
            </a:lvl1pPr>
            <a:lvl2pPr marR="0" lvl="1"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2pPr>
            <a:lvl3pPr marR="0" lvl="2"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3pPr>
            <a:lvl4pPr marR="0" lvl="3"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4pPr>
            <a:lvl5pPr marR="0" lvl="4"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5pPr>
            <a:lvl6pPr marR="0" lvl="5"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6pPr>
            <a:lvl7pPr marR="0" lvl="6"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7pPr>
            <a:lvl8pPr marR="0" lvl="7"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8pPr>
            <a:lvl9pPr marR="0" lvl="8" algn="l" rtl="0">
              <a:lnSpc>
                <a:spcPct val="100000"/>
              </a:lnSpc>
              <a:spcBef>
                <a:spcPts val="0"/>
              </a:spcBef>
              <a:spcAft>
                <a:spcPts val="0"/>
              </a:spcAft>
              <a:buClr>
                <a:srgbClr val="9C1B40"/>
              </a:buClr>
              <a:buSzPts val="5200"/>
              <a:buFont typeface="Squada One"/>
              <a:buNone/>
              <a:defRPr sz="5200" b="0" i="0" u="none" strike="noStrike" cap="none">
                <a:solidFill>
                  <a:srgbClr val="9C1B40"/>
                </a:solidFill>
                <a:latin typeface="Squada One"/>
                <a:ea typeface="Squada One"/>
                <a:cs typeface="Squada One"/>
                <a:sym typeface="Squada One"/>
              </a:defRPr>
            </a:lvl9pPr>
          </a:lstStyle>
          <a:p>
            <a:r>
              <a:rPr lang="en-US" dirty="0"/>
              <a:t>Future Scope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37"/>
          <p:cNvSpPr txBox="1">
            <a:spLocks noGrp="1"/>
          </p:cNvSpPr>
          <p:nvPr>
            <p:ph type="ctrTitle" idx="4294967295"/>
          </p:nvPr>
        </p:nvSpPr>
        <p:spPr>
          <a:xfrm>
            <a:off x="1373750" y="3671425"/>
            <a:ext cx="6397500" cy="108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t>T</a:t>
            </a:r>
            <a:r>
              <a:rPr lang="en-IN" sz="3000" dirty="0"/>
              <a:t>HANK</a:t>
            </a:r>
            <a:r>
              <a:rPr lang="es" sz="3000" dirty="0"/>
              <a:t> YOU!!</a:t>
            </a:r>
            <a:endParaRPr sz="3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subTitle" idx="2"/>
          </p:nvPr>
        </p:nvSpPr>
        <p:spPr>
          <a:xfrm flipH="1">
            <a:off x="4108175" y="187323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OBJECTIVE</a:t>
            </a:r>
            <a:endParaRPr dirty="0">
              <a:latin typeface="Squada One"/>
              <a:ea typeface="Squada One"/>
              <a:cs typeface="Squada One"/>
              <a:sym typeface="Squada One"/>
            </a:endParaRPr>
          </a:p>
        </p:txBody>
      </p:sp>
      <p:sp>
        <p:nvSpPr>
          <p:cNvPr id="216" name="Google Shape;216;p29"/>
          <p:cNvSpPr txBox="1">
            <a:spLocks noGrp="1"/>
          </p:cNvSpPr>
          <p:nvPr>
            <p:ph type="subTitle" idx="3"/>
          </p:nvPr>
        </p:nvSpPr>
        <p:spPr>
          <a:xfrm flipH="1">
            <a:off x="4108175" y="257485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Squada One"/>
                <a:ea typeface="Squada One"/>
                <a:cs typeface="Squada One"/>
                <a:sym typeface="Squada One"/>
              </a:rPr>
              <a:t>METHODOLOGY</a:t>
            </a:r>
            <a:endParaRPr dirty="0">
              <a:latin typeface="Squada One"/>
              <a:ea typeface="Squada One"/>
              <a:cs typeface="Squada One"/>
              <a:sym typeface="Squada One"/>
            </a:endParaRPr>
          </a:p>
        </p:txBody>
      </p:sp>
      <p:sp>
        <p:nvSpPr>
          <p:cNvPr id="217" name="Google Shape;217;p29"/>
          <p:cNvSpPr txBox="1">
            <a:spLocks noGrp="1"/>
          </p:cNvSpPr>
          <p:nvPr>
            <p:ph type="subTitle" idx="6"/>
          </p:nvPr>
        </p:nvSpPr>
        <p:spPr>
          <a:xfrm>
            <a:off x="4106650" y="2960400"/>
            <a:ext cx="22032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Steps to be followed to achieve the objective and math applied</a:t>
            </a:r>
            <a:endParaRPr sz="1000" dirty="0"/>
          </a:p>
        </p:txBody>
      </p:sp>
      <p:sp>
        <p:nvSpPr>
          <p:cNvPr id="218" name="Google Shape;218;p29"/>
          <p:cNvSpPr txBox="1">
            <a:spLocks noGrp="1"/>
          </p:cNvSpPr>
          <p:nvPr>
            <p:ph type="subTitle" idx="1"/>
          </p:nvPr>
        </p:nvSpPr>
        <p:spPr>
          <a:xfrm flipH="1">
            <a:off x="4108175" y="1153775"/>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Squada One"/>
                <a:ea typeface="Squada One"/>
                <a:cs typeface="Squada One"/>
                <a:sym typeface="Squada One"/>
              </a:rPr>
              <a:t>INTRODUCTION</a:t>
            </a:r>
          </a:p>
        </p:txBody>
      </p:sp>
      <p:sp>
        <p:nvSpPr>
          <p:cNvPr id="219" name="Google Shape;219;p29"/>
          <p:cNvSpPr txBox="1">
            <a:spLocks noGrp="1"/>
          </p:cNvSpPr>
          <p:nvPr>
            <p:ph type="subTitle" idx="4"/>
          </p:nvPr>
        </p:nvSpPr>
        <p:spPr>
          <a:xfrm>
            <a:off x="4106650" y="153007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t>Description of the project</a:t>
            </a:r>
            <a:endParaRPr sz="1000" dirty="0"/>
          </a:p>
        </p:txBody>
      </p:sp>
      <p:sp>
        <p:nvSpPr>
          <p:cNvPr id="220" name="Google Shape;220;p29"/>
          <p:cNvSpPr txBox="1">
            <a:spLocks noGrp="1"/>
          </p:cNvSpPr>
          <p:nvPr>
            <p:ph type="subTitle" idx="5"/>
          </p:nvPr>
        </p:nvSpPr>
        <p:spPr>
          <a:xfrm>
            <a:off x="4106650" y="2248923"/>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Objective to be achieved</a:t>
            </a:r>
            <a:endParaRPr sz="1000" dirty="0"/>
          </a:p>
        </p:txBody>
      </p:sp>
      <p:sp>
        <p:nvSpPr>
          <p:cNvPr id="221" name="Google Shape;221;p29"/>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TABLE OF CONTENTS</a:t>
            </a:r>
            <a:endParaRPr/>
          </a:p>
        </p:txBody>
      </p:sp>
      <p:sp>
        <p:nvSpPr>
          <p:cNvPr id="222" name="Google Shape;222;p29"/>
          <p:cNvSpPr txBox="1">
            <a:spLocks noGrp="1"/>
          </p:cNvSpPr>
          <p:nvPr>
            <p:ph type="subTitle" idx="7"/>
          </p:nvPr>
        </p:nvSpPr>
        <p:spPr>
          <a:xfrm flipH="1">
            <a:off x="4108175" y="3276477"/>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RESULTS/CONCLUSION</a:t>
            </a:r>
            <a:endParaRPr dirty="0"/>
          </a:p>
        </p:txBody>
      </p:sp>
      <p:sp>
        <p:nvSpPr>
          <p:cNvPr id="223" name="Google Shape;223;p29"/>
          <p:cNvSpPr txBox="1">
            <a:spLocks noGrp="1"/>
          </p:cNvSpPr>
          <p:nvPr>
            <p:ph type="subTitle" idx="8"/>
          </p:nvPr>
        </p:nvSpPr>
        <p:spPr>
          <a:xfrm>
            <a:off x="4106650" y="366202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Conclusion derived from the project</a:t>
            </a:r>
            <a:endParaRPr sz="1000" dirty="0"/>
          </a:p>
        </p:txBody>
      </p:sp>
      <p:sp>
        <p:nvSpPr>
          <p:cNvPr id="224" name="Google Shape;224;p29"/>
          <p:cNvSpPr txBox="1">
            <a:spLocks noGrp="1"/>
          </p:cNvSpPr>
          <p:nvPr>
            <p:ph type="title" idx="9"/>
          </p:nvPr>
        </p:nvSpPr>
        <p:spPr>
          <a:xfrm>
            <a:off x="2599375" y="1273687"/>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a:t>
            </a:r>
            <a:endParaRPr/>
          </a:p>
        </p:txBody>
      </p:sp>
      <p:sp>
        <p:nvSpPr>
          <p:cNvPr id="225" name="Google Shape;225;p29"/>
          <p:cNvSpPr txBox="1">
            <a:spLocks noGrp="1"/>
          </p:cNvSpPr>
          <p:nvPr>
            <p:ph type="title" idx="13"/>
          </p:nvPr>
        </p:nvSpPr>
        <p:spPr>
          <a:xfrm>
            <a:off x="2599375" y="1990458"/>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02</a:t>
            </a:r>
            <a:endParaRPr/>
          </a:p>
        </p:txBody>
      </p:sp>
      <p:sp>
        <p:nvSpPr>
          <p:cNvPr id="226" name="Google Shape;226;p29"/>
          <p:cNvSpPr txBox="1">
            <a:spLocks noGrp="1"/>
          </p:cNvSpPr>
          <p:nvPr>
            <p:ph type="title" idx="14"/>
          </p:nvPr>
        </p:nvSpPr>
        <p:spPr>
          <a:xfrm>
            <a:off x="2599375" y="2711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03</a:t>
            </a:r>
            <a:endParaRPr/>
          </a:p>
        </p:txBody>
      </p:sp>
      <p:sp>
        <p:nvSpPr>
          <p:cNvPr id="227" name="Google Shape;227;p29"/>
          <p:cNvSpPr txBox="1">
            <a:spLocks noGrp="1"/>
          </p:cNvSpPr>
          <p:nvPr>
            <p:ph type="title" idx="15"/>
          </p:nvPr>
        </p:nvSpPr>
        <p:spPr>
          <a:xfrm>
            <a:off x="2599375" y="3380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4" name="TextBox 3">
            <a:extLst>
              <a:ext uri="{FF2B5EF4-FFF2-40B4-BE49-F238E27FC236}">
                <a16:creationId xmlns:a16="http://schemas.microsoft.com/office/drawing/2014/main" id="{0AE9367D-9FB4-4977-8E83-75A1F7737FDD}"/>
              </a:ext>
            </a:extLst>
          </p:cNvPr>
          <p:cNvSpPr txBox="1"/>
          <p:nvPr/>
        </p:nvSpPr>
        <p:spPr>
          <a:xfrm>
            <a:off x="325302" y="2625538"/>
            <a:ext cx="4361959" cy="1938776"/>
          </a:xfrm>
          <a:prstGeom prst="rect">
            <a:avLst/>
          </a:prstGeom>
          <a:solidFill>
            <a:schemeClr val="accent6">
              <a:lumMod val="90000"/>
              <a:lumOff val="10000"/>
            </a:schemeClr>
          </a:solidFill>
        </p:spPr>
        <p:txBody>
          <a:bodyPr wrap="square" rtlCol="0">
            <a:spAutoFit/>
          </a:bodyPr>
          <a:lstStyle/>
          <a:p>
            <a:endParaRPr lang="en-IN" dirty="0"/>
          </a:p>
        </p:txBody>
      </p:sp>
      <p:sp>
        <p:nvSpPr>
          <p:cNvPr id="233" name="Google Shape;233;p30"/>
          <p:cNvSpPr txBox="1">
            <a:spLocks noGrp="1"/>
          </p:cNvSpPr>
          <p:nvPr>
            <p:ph type="subTitle" idx="1"/>
          </p:nvPr>
        </p:nvSpPr>
        <p:spPr>
          <a:xfrm>
            <a:off x="325302" y="1329337"/>
            <a:ext cx="4423431" cy="3204241"/>
          </a:xfrm>
          <a:prstGeom prst="rect">
            <a:avLst/>
          </a:prstGeom>
        </p:spPr>
        <p:txBody>
          <a:bodyPr spcFirstLastPara="1" wrap="square" lIns="91425" tIns="91425" rIns="91425" bIns="91425" anchor="b" anchorCtr="0">
            <a:noAutofit/>
          </a:bodyPr>
          <a:lstStyle/>
          <a:p>
            <a:pPr marL="0" lvl="0" indent="0"/>
            <a:r>
              <a:rPr lang="en-IN" sz="1000" dirty="0"/>
              <a:t>The outbreak of coronavirus has put all countries across the globe to in a state where they need to be prepared for any kind of emergencies, one integral part of dealing with emergencies is to provide prompt and adequate help to the common people. This task is carried out by disaster management organizations with the help of police task force </a:t>
            </a:r>
            <a:r>
              <a:rPr lang="en-IN" sz="1000" u="sng" dirty="0"/>
              <a:t>and hospitals</a:t>
            </a:r>
            <a:r>
              <a:rPr lang="en-IN" sz="1000" dirty="0"/>
              <a:t> in countries across the globe. </a:t>
            </a:r>
          </a:p>
          <a:p>
            <a:pPr marL="0" lvl="0" indent="0"/>
            <a:r>
              <a:rPr lang="en-IN" sz="1000" dirty="0"/>
              <a:t> </a:t>
            </a:r>
          </a:p>
          <a:p>
            <a:pPr marL="0" lvl="0" indent="0"/>
            <a:r>
              <a:rPr lang="en-IN" sz="1000" dirty="0"/>
              <a:t>General public also need to be aware of the protocols they need to follow in times of distress. The integral part of tackling such emergencies or even day to day grievances, is how promptly and efficiently such departments respond to the citizens in need. </a:t>
            </a:r>
            <a:endParaRPr sz="1000" dirty="0">
              <a:solidFill>
                <a:srgbClr val="FFFFFF"/>
              </a:solidFill>
            </a:endParaRPr>
          </a:p>
        </p:txBody>
      </p:sp>
      <p:sp>
        <p:nvSpPr>
          <p:cNvPr id="3" name="Title 2">
            <a:extLst>
              <a:ext uri="{FF2B5EF4-FFF2-40B4-BE49-F238E27FC236}">
                <a16:creationId xmlns:a16="http://schemas.microsoft.com/office/drawing/2014/main" id="{45BBEF4D-434B-4CF7-AA1C-0734126EC96D}"/>
              </a:ext>
            </a:extLst>
          </p:cNvPr>
          <p:cNvSpPr>
            <a:spLocks noGrp="1"/>
          </p:cNvSpPr>
          <p:nvPr>
            <p:ph type="title"/>
          </p:nvPr>
        </p:nvSpPr>
        <p:spPr>
          <a:xfrm>
            <a:off x="325302" y="1705239"/>
            <a:ext cx="4881900" cy="388800"/>
          </a:xfrm>
        </p:spPr>
        <p:txBody>
          <a:bodyPr/>
          <a:lstStyle/>
          <a:p>
            <a:pPr algn="l"/>
            <a:r>
              <a:rPr lang="en-US" sz="2400" dirty="0"/>
              <a:t>INTRODUCTION</a:t>
            </a:r>
            <a:endParaRPr lang="en-IN" sz="2400" dirty="0"/>
          </a:p>
        </p:txBody>
      </p:sp>
      <p:pic>
        <p:nvPicPr>
          <p:cNvPr id="6" name="Picture 5" descr="National Disaster Response Force - Wikipedia">
            <a:extLst>
              <a:ext uri="{FF2B5EF4-FFF2-40B4-BE49-F238E27FC236}">
                <a16:creationId xmlns:a16="http://schemas.microsoft.com/office/drawing/2014/main" id="{E5470DEA-F4E5-426D-A1A8-C998CFB311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70140" y="1849992"/>
            <a:ext cx="2582545" cy="2795905"/>
          </a:xfrm>
          <a:prstGeom prst="rect">
            <a:avLst/>
          </a:prstGeom>
          <a:ln w="38100" cap="sq">
            <a:no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Google Shape;233;p30"/>
          <p:cNvSpPr txBox="1">
            <a:spLocks noGrp="1"/>
          </p:cNvSpPr>
          <p:nvPr>
            <p:ph type="subTitle" idx="1"/>
          </p:nvPr>
        </p:nvSpPr>
        <p:spPr>
          <a:xfrm>
            <a:off x="391213" y="1482337"/>
            <a:ext cx="4423431" cy="2366681"/>
          </a:xfrm>
          <a:prstGeom prst="rect">
            <a:avLst/>
          </a:prstGeom>
        </p:spPr>
        <p:txBody>
          <a:bodyPr spcFirstLastPara="1" wrap="square" lIns="91425" tIns="91425" rIns="91425" bIns="91425" anchor="b" anchorCtr="0">
            <a:noAutofit/>
          </a:bodyPr>
          <a:lstStyle/>
          <a:p>
            <a:pPr marL="0" lvl="0" indent="0"/>
            <a:r>
              <a:rPr lang="en-US" sz="1000" dirty="0">
                <a:solidFill>
                  <a:srgbClr val="FFFFFF"/>
                </a:solidFill>
              </a:rPr>
              <a:t>During an emergency, all authorizing centers (police stations, NDFC centers) are given the responsibility to extract or attend to a set of citizens nearby. Without proper planning, the situation becomes a mess and every second is important which might cost someone his/her life. Every such auth center should be clear which citizens they need to attend to which requires strategic allocation of an auth center to every center</a:t>
            </a:r>
            <a:r>
              <a:rPr lang="en-US" sz="1000" dirty="0"/>
              <a:t>.</a:t>
            </a:r>
          </a:p>
          <a:p>
            <a:pPr marL="0" lvl="0" indent="0"/>
            <a:endParaRPr lang="en-US" sz="1000" dirty="0">
              <a:solidFill>
                <a:srgbClr val="FFFFFF"/>
              </a:solidFill>
            </a:endParaRPr>
          </a:p>
          <a:p>
            <a:pPr marL="0" lvl="0" indent="0"/>
            <a:r>
              <a:rPr lang="en-US" sz="1000" dirty="0"/>
              <a:t>Even after every auth center is allocated certain citizens they are responsible to efficiently handle them or extract them during some natural disaster such as an earthquake. Due to limited number of extraction vehicles, it is required that response team from each of such auth center acts on extracting every citizen assigned to them such that the response team leaves the auth center, extracts every citizen and returns.</a:t>
            </a:r>
            <a:endParaRPr lang="en-US" sz="1000" dirty="0">
              <a:solidFill>
                <a:srgbClr val="FFFFFF"/>
              </a:solidFill>
            </a:endParaRPr>
          </a:p>
        </p:txBody>
      </p:sp>
      <p:sp>
        <p:nvSpPr>
          <p:cNvPr id="3" name="Title 2">
            <a:extLst>
              <a:ext uri="{FF2B5EF4-FFF2-40B4-BE49-F238E27FC236}">
                <a16:creationId xmlns:a16="http://schemas.microsoft.com/office/drawing/2014/main" id="{45BBEF4D-434B-4CF7-AA1C-0734126EC96D}"/>
              </a:ext>
            </a:extLst>
          </p:cNvPr>
          <p:cNvSpPr>
            <a:spLocks noGrp="1"/>
          </p:cNvSpPr>
          <p:nvPr>
            <p:ph type="title"/>
          </p:nvPr>
        </p:nvSpPr>
        <p:spPr>
          <a:xfrm>
            <a:off x="325302" y="292365"/>
            <a:ext cx="4881900" cy="388800"/>
          </a:xfrm>
        </p:spPr>
        <p:txBody>
          <a:bodyPr/>
          <a:lstStyle/>
          <a:p>
            <a:pPr algn="l"/>
            <a:r>
              <a:rPr lang="en-US" sz="2400" dirty="0"/>
              <a:t>What Problem The Project Aims To Solve?</a:t>
            </a:r>
            <a:endParaRPr lang="en-IN" sz="2400" dirty="0"/>
          </a:p>
        </p:txBody>
      </p:sp>
      <p:sp>
        <p:nvSpPr>
          <p:cNvPr id="2" name="Flowchart: Connector 1">
            <a:extLst>
              <a:ext uri="{FF2B5EF4-FFF2-40B4-BE49-F238E27FC236}">
                <a16:creationId xmlns:a16="http://schemas.microsoft.com/office/drawing/2014/main" id="{28FB6493-5F74-48C0-8EF9-5A60217908B2}"/>
              </a:ext>
            </a:extLst>
          </p:cNvPr>
          <p:cNvSpPr/>
          <p:nvPr/>
        </p:nvSpPr>
        <p:spPr>
          <a:xfrm>
            <a:off x="6831107" y="3145952"/>
            <a:ext cx="299677" cy="278487"/>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a:extLst>
              <a:ext uri="{FF2B5EF4-FFF2-40B4-BE49-F238E27FC236}">
                <a16:creationId xmlns:a16="http://schemas.microsoft.com/office/drawing/2014/main" id="{AAFC83EB-1392-457E-A711-4EFD44508FEA}"/>
              </a:ext>
            </a:extLst>
          </p:cNvPr>
          <p:cNvSpPr/>
          <p:nvPr/>
        </p:nvSpPr>
        <p:spPr>
          <a:xfrm>
            <a:off x="7459013" y="910637"/>
            <a:ext cx="299677" cy="278487"/>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3019A1F2-EC65-43B1-B7F0-3CCD2EA6FC8A}"/>
              </a:ext>
            </a:extLst>
          </p:cNvPr>
          <p:cNvSpPr/>
          <p:nvPr/>
        </p:nvSpPr>
        <p:spPr>
          <a:xfrm>
            <a:off x="6338592" y="2946138"/>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717ADE2F-EA59-48D2-BEBE-1894073EE11C}"/>
              </a:ext>
            </a:extLst>
          </p:cNvPr>
          <p:cNvSpPr/>
          <p:nvPr/>
        </p:nvSpPr>
        <p:spPr>
          <a:xfrm>
            <a:off x="6264954" y="3536493"/>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5F34B8A6-30A5-4459-88DD-272D2D1C9513}"/>
              </a:ext>
            </a:extLst>
          </p:cNvPr>
          <p:cNvSpPr/>
          <p:nvPr/>
        </p:nvSpPr>
        <p:spPr>
          <a:xfrm>
            <a:off x="6831107" y="3881919"/>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a:extLst>
              <a:ext uri="{FF2B5EF4-FFF2-40B4-BE49-F238E27FC236}">
                <a16:creationId xmlns:a16="http://schemas.microsoft.com/office/drawing/2014/main" id="{9EA54643-C3B4-4984-A433-6E5925803922}"/>
              </a:ext>
            </a:extLst>
          </p:cNvPr>
          <p:cNvSpPr/>
          <p:nvPr/>
        </p:nvSpPr>
        <p:spPr>
          <a:xfrm>
            <a:off x="7465998" y="3625123"/>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Flowchart: Connector 11">
            <a:extLst>
              <a:ext uri="{FF2B5EF4-FFF2-40B4-BE49-F238E27FC236}">
                <a16:creationId xmlns:a16="http://schemas.microsoft.com/office/drawing/2014/main" id="{82ECFBE4-5813-48AF-B8EE-0A3604846196}"/>
              </a:ext>
            </a:extLst>
          </p:cNvPr>
          <p:cNvSpPr/>
          <p:nvPr/>
        </p:nvSpPr>
        <p:spPr>
          <a:xfrm>
            <a:off x="6760031" y="2571750"/>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lowchart: Connector 12">
            <a:extLst>
              <a:ext uri="{FF2B5EF4-FFF2-40B4-BE49-F238E27FC236}">
                <a16:creationId xmlns:a16="http://schemas.microsoft.com/office/drawing/2014/main" id="{502801CB-3F4F-4D9A-BDDA-29CF4F7B4E38}"/>
              </a:ext>
            </a:extLst>
          </p:cNvPr>
          <p:cNvSpPr/>
          <p:nvPr/>
        </p:nvSpPr>
        <p:spPr>
          <a:xfrm>
            <a:off x="7304753" y="2789316"/>
            <a:ext cx="147276" cy="156822"/>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Connector 13">
            <a:extLst>
              <a:ext uri="{FF2B5EF4-FFF2-40B4-BE49-F238E27FC236}">
                <a16:creationId xmlns:a16="http://schemas.microsoft.com/office/drawing/2014/main" id="{B3DF0311-9530-465D-B396-4C8ED141DAD4}"/>
              </a:ext>
            </a:extLst>
          </p:cNvPr>
          <p:cNvSpPr/>
          <p:nvPr/>
        </p:nvSpPr>
        <p:spPr>
          <a:xfrm>
            <a:off x="7803776" y="325500"/>
            <a:ext cx="147276" cy="156822"/>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B4300EF6-48DC-4E41-8715-41084F3E54BB}"/>
              </a:ext>
            </a:extLst>
          </p:cNvPr>
          <p:cNvSpPr/>
          <p:nvPr/>
        </p:nvSpPr>
        <p:spPr>
          <a:xfrm>
            <a:off x="8413373" y="910637"/>
            <a:ext cx="147276" cy="156822"/>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Connector 15">
            <a:extLst>
              <a:ext uri="{FF2B5EF4-FFF2-40B4-BE49-F238E27FC236}">
                <a16:creationId xmlns:a16="http://schemas.microsoft.com/office/drawing/2014/main" id="{6ED4C5FF-0E64-4B3A-B2E7-F8A529B0CE5B}"/>
              </a:ext>
            </a:extLst>
          </p:cNvPr>
          <p:cNvSpPr/>
          <p:nvPr/>
        </p:nvSpPr>
        <p:spPr>
          <a:xfrm>
            <a:off x="7059708" y="859348"/>
            <a:ext cx="147276" cy="156822"/>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Connector 16">
            <a:extLst>
              <a:ext uri="{FF2B5EF4-FFF2-40B4-BE49-F238E27FC236}">
                <a16:creationId xmlns:a16="http://schemas.microsoft.com/office/drawing/2014/main" id="{9805A8B0-D03C-4A58-86DE-2F6C8208ED7E}"/>
              </a:ext>
            </a:extLst>
          </p:cNvPr>
          <p:cNvSpPr/>
          <p:nvPr/>
        </p:nvSpPr>
        <p:spPr>
          <a:xfrm>
            <a:off x="8024690" y="1585412"/>
            <a:ext cx="147276" cy="156822"/>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Connector 17">
            <a:extLst>
              <a:ext uri="{FF2B5EF4-FFF2-40B4-BE49-F238E27FC236}">
                <a16:creationId xmlns:a16="http://schemas.microsoft.com/office/drawing/2014/main" id="{CFD4AC4A-62C7-415E-B28E-CB66B2BD1C54}"/>
              </a:ext>
            </a:extLst>
          </p:cNvPr>
          <p:cNvSpPr/>
          <p:nvPr/>
        </p:nvSpPr>
        <p:spPr>
          <a:xfrm>
            <a:off x="7206984" y="1596999"/>
            <a:ext cx="147276" cy="156822"/>
          </a:xfrm>
          <a:prstGeom prst="flowChartConnector">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0D1465E6-D39C-4436-AEB4-17A4A87FBE2F}"/>
              </a:ext>
            </a:extLst>
          </p:cNvPr>
          <p:cNvCxnSpPr/>
          <p:nvPr/>
        </p:nvCxnSpPr>
        <p:spPr>
          <a:xfrm>
            <a:off x="7803776" y="3603812"/>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6E7A38-6C4D-4F4B-B550-1C711EF8A41A}"/>
              </a:ext>
            </a:extLst>
          </p:cNvPr>
          <p:cNvCxnSpPr>
            <a:cxnSpLocks/>
            <a:stCxn id="10" idx="1"/>
            <a:endCxn id="9" idx="5"/>
          </p:cNvCxnSpPr>
          <p:nvPr/>
        </p:nvCxnSpPr>
        <p:spPr>
          <a:xfrm flipH="1" flipV="1">
            <a:off x="6390662" y="3670349"/>
            <a:ext cx="462013" cy="23453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80658A-8FEA-48E1-BF58-B24D7AEFB231}"/>
              </a:ext>
            </a:extLst>
          </p:cNvPr>
          <p:cNvCxnSpPr>
            <a:cxnSpLocks/>
            <a:stCxn id="13" idx="5"/>
            <a:endCxn id="11" idx="1"/>
          </p:cNvCxnSpPr>
          <p:nvPr/>
        </p:nvCxnSpPr>
        <p:spPr>
          <a:xfrm>
            <a:off x="7430461" y="2923172"/>
            <a:ext cx="57105" cy="72491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00AB04-C3CF-4B55-B6F7-0EDBE4F8CC97}"/>
              </a:ext>
            </a:extLst>
          </p:cNvPr>
          <p:cNvCxnSpPr>
            <a:cxnSpLocks/>
            <a:stCxn id="11" idx="3"/>
            <a:endCxn id="10" idx="6"/>
          </p:cNvCxnSpPr>
          <p:nvPr/>
        </p:nvCxnSpPr>
        <p:spPr>
          <a:xfrm flipH="1">
            <a:off x="6978383" y="3758979"/>
            <a:ext cx="509183" cy="20135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8290EE-EBDE-4CC2-8927-34D44A8F473F}"/>
              </a:ext>
            </a:extLst>
          </p:cNvPr>
          <p:cNvCxnSpPr>
            <a:cxnSpLocks/>
            <a:stCxn id="9" idx="1"/>
            <a:endCxn id="8" idx="4"/>
          </p:cNvCxnSpPr>
          <p:nvPr/>
        </p:nvCxnSpPr>
        <p:spPr>
          <a:xfrm flipV="1">
            <a:off x="6286522" y="3102960"/>
            <a:ext cx="125708" cy="45649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42B893A-D0A7-4019-A158-363ACA3EC332}"/>
              </a:ext>
            </a:extLst>
          </p:cNvPr>
          <p:cNvCxnSpPr>
            <a:cxnSpLocks/>
            <a:stCxn id="8" idx="5"/>
            <a:endCxn id="2" idx="1"/>
          </p:cNvCxnSpPr>
          <p:nvPr/>
        </p:nvCxnSpPr>
        <p:spPr>
          <a:xfrm>
            <a:off x="6464300" y="3079994"/>
            <a:ext cx="410694" cy="10674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116BA8C-D5ED-44B3-8F7F-C591E49AE874}"/>
              </a:ext>
            </a:extLst>
          </p:cNvPr>
          <p:cNvCxnSpPr>
            <a:cxnSpLocks/>
            <a:stCxn id="12" idx="5"/>
            <a:endCxn id="13" idx="1"/>
          </p:cNvCxnSpPr>
          <p:nvPr/>
        </p:nvCxnSpPr>
        <p:spPr>
          <a:xfrm>
            <a:off x="6885739" y="2705606"/>
            <a:ext cx="440582" cy="1066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F16049-B7A4-4BCC-9E2B-BD4EEC060CAB}"/>
              </a:ext>
            </a:extLst>
          </p:cNvPr>
          <p:cNvCxnSpPr>
            <a:cxnSpLocks/>
            <a:stCxn id="2" idx="1"/>
            <a:endCxn id="12" idx="4"/>
          </p:cNvCxnSpPr>
          <p:nvPr/>
        </p:nvCxnSpPr>
        <p:spPr>
          <a:xfrm flipH="1" flipV="1">
            <a:off x="6833669" y="2728572"/>
            <a:ext cx="41325" cy="45816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3066260-B7C2-4DC3-9510-DECFD627CB01}"/>
              </a:ext>
            </a:extLst>
          </p:cNvPr>
          <p:cNvCxnSpPr>
            <a:cxnSpLocks/>
            <a:stCxn id="17" idx="2"/>
            <a:endCxn id="18" idx="6"/>
          </p:cNvCxnSpPr>
          <p:nvPr/>
        </p:nvCxnSpPr>
        <p:spPr>
          <a:xfrm flipH="1">
            <a:off x="7354260" y="1663823"/>
            <a:ext cx="670430" cy="1158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F7712B8-3C41-46EC-8A3D-710345405C58}"/>
              </a:ext>
            </a:extLst>
          </p:cNvPr>
          <p:cNvCxnSpPr>
            <a:cxnSpLocks/>
            <a:stCxn id="15" idx="4"/>
            <a:endCxn id="17" idx="0"/>
          </p:cNvCxnSpPr>
          <p:nvPr/>
        </p:nvCxnSpPr>
        <p:spPr>
          <a:xfrm flipH="1">
            <a:off x="8098328" y="1067459"/>
            <a:ext cx="388683" cy="51795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7D7A0A-2D36-4C70-90F4-1C8E5DC3E2B6}"/>
              </a:ext>
            </a:extLst>
          </p:cNvPr>
          <p:cNvCxnSpPr>
            <a:cxnSpLocks/>
            <a:stCxn id="14" idx="5"/>
            <a:endCxn id="15" idx="0"/>
          </p:cNvCxnSpPr>
          <p:nvPr/>
        </p:nvCxnSpPr>
        <p:spPr>
          <a:xfrm>
            <a:off x="7929484" y="459356"/>
            <a:ext cx="557527" cy="45128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93C4BA1-ADDE-4F1C-8081-CF2BEAD383E3}"/>
              </a:ext>
            </a:extLst>
          </p:cNvPr>
          <p:cNvCxnSpPr>
            <a:cxnSpLocks/>
            <a:stCxn id="7" idx="0"/>
            <a:endCxn id="14" idx="4"/>
          </p:cNvCxnSpPr>
          <p:nvPr/>
        </p:nvCxnSpPr>
        <p:spPr>
          <a:xfrm flipV="1">
            <a:off x="7608852" y="482322"/>
            <a:ext cx="268562" cy="42831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A10CC19-EFCD-454E-990A-8779DF8562A0}"/>
              </a:ext>
            </a:extLst>
          </p:cNvPr>
          <p:cNvCxnSpPr>
            <a:cxnSpLocks/>
            <a:stCxn id="18" idx="1"/>
            <a:endCxn id="16" idx="4"/>
          </p:cNvCxnSpPr>
          <p:nvPr/>
        </p:nvCxnSpPr>
        <p:spPr>
          <a:xfrm flipH="1" flipV="1">
            <a:off x="7133346" y="1016170"/>
            <a:ext cx="95206" cy="60379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5DC4411-3102-4814-9291-3E0BA40E16E6}"/>
              </a:ext>
            </a:extLst>
          </p:cNvPr>
          <p:cNvCxnSpPr>
            <a:cxnSpLocks/>
            <a:stCxn id="16" idx="6"/>
            <a:endCxn id="7" idx="1"/>
          </p:cNvCxnSpPr>
          <p:nvPr/>
        </p:nvCxnSpPr>
        <p:spPr>
          <a:xfrm>
            <a:off x="7206984" y="937759"/>
            <a:ext cx="295916" cy="136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Flowchart: Connector 92">
            <a:extLst>
              <a:ext uri="{FF2B5EF4-FFF2-40B4-BE49-F238E27FC236}">
                <a16:creationId xmlns:a16="http://schemas.microsoft.com/office/drawing/2014/main" id="{886CC790-1FB9-4BAA-8678-3F135B4FE575}"/>
              </a:ext>
            </a:extLst>
          </p:cNvPr>
          <p:cNvSpPr/>
          <p:nvPr/>
        </p:nvSpPr>
        <p:spPr>
          <a:xfrm>
            <a:off x="5659787" y="1795845"/>
            <a:ext cx="299677" cy="278487"/>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lowchart: Connector 93">
            <a:extLst>
              <a:ext uri="{FF2B5EF4-FFF2-40B4-BE49-F238E27FC236}">
                <a16:creationId xmlns:a16="http://schemas.microsoft.com/office/drawing/2014/main" id="{6FA04EDD-C3AF-4998-8B52-69AC1AF458E8}"/>
              </a:ext>
            </a:extLst>
          </p:cNvPr>
          <p:cNvSpPr/>
          <p:nvPr/>
        </p:nvSpPr>
        <p:spPr>
          <a:xfrm>
            <a:off x="5295543" y="1442968"/>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Flowchart: Connector 94">
            <a:extLst>
              <a:ext uri="{FF2B5EF4-FFF2-40B4-BE49-F238E27FC236}">
                <a16:creationId xmlns:a16="http://schemas.microsoft.com/office/drawing/2014/main" id="{3CB5CE5A-113E-4AF8-8C6A-11C28D74815C}"/>
              </a:ext>
            </a:extLst>
          </p:cNvPr>
          <p:cNvSpPr/>
          <p:nvPr/>
        </p:nvSpPr>
        <p:spPr>
          <a:xfrm>
            <a:off x="4962895" y="2102301"/>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Flowchart: Connector 95">
            <a:extLst>
              <a:ext uri="{FF2B5EF4-FFF2-40B4-BE49-F238E27FC236}">
                <a16:creationId xmlns:a16="http://schemas.microsoft.com/office/drawing/2014/main" id="{93ED2A92-9309-4D23-B8B1-9CCB910C99D9}"/>
              </a:ext>
            </a:extLst>
          </p:cNvPr>
          <p:cNvSpPr/>
          <p:nvPr/>
        </p:nvSpPr>
        <p:spPr>
          <a:xfrm>
            <a:off x="5659787" y="2602048"/>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Flowchart: Connector 96">
            <a:extLst>
              <a:ext uri="{FF2B5EF4-FFF2-40B4-BE49-F238E27FC236}">
                <a16:creationId xmlns:a16="http://schemas.microsoft.com/office/drawing/2014/main" id="{3889BE1B-C9C8-413E-9279-2C74C291037C}"/>
              </a:ext>
            </a:extLst>
          </p:cNvPr>
          <p:cNvSpPr/>
          <p:nvPr/>
        </p:nvSpPr>
        <p:spPr>
          <a:xfrm>
            <a:off x="5894295" y="2144919"/>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8" name="Flowchart: Connector 97">
            <a:extLst>
              <a:ext uri="{FF2B5EF4-FFF2-40B4-BE49-F238E27FC236}">
                <a16:creationId xmlns:a16="http://schemas.microsoft.com/office/drawing/2014/main" id="{85DA907E-4DB8-4DBC-AFF6-F8B35CD0ECE6}"/>
              </a:ext>
            </a:extLst>
          </p:cNvPr>
          <p:cNvSpPr/>
          <p:nvPr/>
        </p:nvSpPr>
        <p:spPr>
          <a:xfrm>
            <a:off x="5977862" y="1319358"/>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Flowchart: Connector 98">
            <a:extLst>
              <a:ext uri="{FF2B5EF4-FFF2-40B4-BE49-F238E27FC236}">
                <a16:creationId xmlns:a16="http://schemas.microsoft.com/office/drawing/2014/main" id="{76DD840B-8856-4122-A18B-BFA454E70435}"/>
              </a:ext>
            </a:extLst>
          </p:cNvPr>
          <p:cNvSpPr/>
          <p:nvPr/>
        </p:nvSpPr>
        <p:spPr>
          <a:xfrm>
            <a:off x="6294974" y="1885345"/>
            <a:ext cx="147276" cy="156822"/>
          </a:xfrm>
          <a:prstGeom prst="flowChartConnector">
            <a:avLst/>
          </a:prstGeom>
          <a:solidFill>
            <a:schemeClr val="accent6">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0" name="Straight Arrow Connector 99">
            <a:extLst>
              <a:ext uri="{FF2B5EF4-FFF2-40B4-BE49-F238E27FC236}">
                <a16:creationId xmlns:a16="http://schemas.microsoft.com/office/drawing/2014/main" id="{5E1C128A-F79A-404F-A57B-2D15ABB45B02}"/>
              </a:ext>
            </a:extLst>
          </p:cNvPr>
          <p:cNvCxnSpPr>
            <a:cxnSpLocks/>
            <a:stCxn id="96" idx="1"/>
            <a:endCxn id="95" idx="5"/>
          </p:cNvCxnSpPr>
          <p:nvPr/>
        </p:nvCxnSpPr>
        <p:spPr>
          <a:xfrm flipH="1" flipV="1">
            <a:off x="5088603" y="2236157"/>
            <a:ext cx="592752" cy="38885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8B55A77-B65F-468E-8675-58F9E8B79E31}"/>
              </a:ext>
            </a:extLst>
          </p:cNvPr>
          <p:cNvCxnSpPr>
            <a:cxnSpLocks/>
            <a:stCxn id="99" idx="5"/>
            <a:endCxn id="97" idx="1"/>
          </p:cNvCxnSpPr>
          <p:nvPr/>
        </p:nvCxnSpPr>
        <p:spPr>
          <a:xfrm flipH="1">
            <a:off x="5915863" y="2019201"/>
            <a:ext cx="504819" cy="14868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C700E0B-E528-42E8-BF8A-919568453A63}"/>
              </a:ext>
            </a:extLst>
          </p:cNvPr>
          <p:cNvCxnSpPr>
            <a:cxnSpLocks/>
            <a:stCxn id="97" idx="3"/>
            <a:endCxn id="96" idx="6"/>
          </p:cNvCxnSpPr>
          <p:nvPr/>
        </p:nvCxnSpPr>
        <p:spPr>
          <a:xfrm flipH="1">
            <a:off x="5807063" y="2278775"/>
            <a:ext cx="108800" cy="40168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FE360CF-085D-482E-80B8-55C489558209}"/>
              </a:ext>
            </a:extLst>
          </p:cNvPr>
          <p:cNvCxnSpPr>
            <a:cxnSpLocks/>
            <a:stCxn id="95" idx="1"/>
            <a:endCxn id="94" idx="4"/>
          </p:cNvCxnSpPr>
          <p:nvPr/>
        </p:nvCxnSpPr>
        <p:spPr>
          <a:xfrm flipV="1">
            <a:off x="4984463" y="1599790"/>
            <a:ext cx="384718" cy="52547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8904626-2743-4392-A20B-3329B0A13CCB}"/>
              </a:ext>
            </a:extLst>
          </p:cNvPr>
          <p:cNvCxnSpPr>
            <a:cxnSpLocks/>
            <a:stCxn id="94" idx="5"/>
            <a:endCxn id="93" idx="1"/>
          </p:cNvCxnSpPr>
          <p:nvPr/>
        </p:nvCxnSpPr>
        <p:spPr>
          <a:xfrm>
            <a:off x="5421251" y="1576824"/>
            <a:ext cx="282423" cy="25980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03872A1-7BF1-4A97-807A-8B4B6BB7B3D6}"/>
              </a:ext>
            </a:extLst>
          </p:cNvPr>
          <p:cNvCxnSpPr>
            <a:cxnSpLocks/>
            <a:stCxn id="98" idx="5"/>
            <a:endCxn id="99" idx="1"/>
          </p:cNvCxnSpPr>
          <p:nvPr/>
        </p:nvCxnSpPr>
        <p:spPr>
          <a:xfrm>
            <a:off x="6103570" y="1453214"/>
            <a:ext cx="212972" cy="45509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B843A09-2D32-4BBB-AB3A-D9148FA4945F}"/>
              </a:ext>
            </a:extLst>
          </p:cNvPr>
          <p:cNvCxnSpPr>
            <a:cxnSpLocks/>
            <a:stCxn id="93" idx="0"/>
            <a:endCxn id="98" idx="4"/>
          </p:cNvCxnSpPr>
          <p:nvPr/>
        </p:nvCxnSpPr>
        <p:spPr>
          <a:xfrm flipV="1">
            <a:off x="5809626" y="1476180"/>
            <a:ext cx="241874" cy="31966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999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12DD2-9728-4AB1-A435-C96142D7CBD9}"/>
              </a:ext>
            </a:extLst>
          </p:cNvPr>
          <p:cNvSpPr>
            <a:spLocks noGrp="1"/>
          </p:cNvSpPr>
          <p:nvPr>
            <p:ph type="ctrTitle"/>
          </p:nvPr>
        </p:nvSpPr>
        <p:spPr>
          <a:xfrm>
            <a:off x="1490375" y="2606228"/>
            <a:ext cx="2655300" cy="644700"/>
          </a:xfrm>
        </p:spPr>
        <p:txBody>
          <a:bodyPr/>
          <a:lstStyle/>
          <a:p>
            <a:r>
              <a:rPr lang="en-US" dirty="0"/>
              <a:t>Problem 1: Efficiently assign each citizen an auth center</a:t>
            </a:r>
            <a:endParaRPr lang="en-IN" dirty="0"/>
          </a:p>
        </p:txBody>
      </p:sp>
      <p:sp>
        <p:nvSpPr>
          <p:cNvPr id="6" name="Subtitle 5">
            <a:extLst>
              <a:ext uri="{FF2B5EF4-FFF2-40B4-BE49-F238E27FC236}">
                <a16:creationId xmlns:a16="http://schemas.microsoft.com/office/drawing/2014/main" id="{9B7BA84C-F3FA-4794-89BB-4EA286496FBC}"/>
              </a:ext>
            </a:extLst>
          </p:cNvPr>
          <p:cNvSpPr>
            <a:spLocks noGrp="1"/>
          </p:cNvSpPr>
          <p:nvPr>
            <p:ph type="subTitle" idx="1"/>
          </p:nvPr>
        </p:nvSpPr>
        <p:spPr>
          <a:xfrm>
            <a:off x="1367431" y="3438125"/>
            <a:ext cx="2655300" cy="1112400"/>
          </a:xfrm>
        </p:spPr>
        <p:txBody>
          <a:bodyPr/>
          <a:lstStyle/>
          <a:p>
            <a:r>
              <a:rPr lang="en-US" dirty="0"/>
              <a:t>Using K-Means clustering algorithm we divide all citizens into k groups, each group being head by an authorization center. Then for each cluster containing an auth center and its assigned citizens a connected graph is created</a:t>
            </a:r>
            <a:endParaRPr lang="en-IN" dirty="0"/>
          </a:p>
        </p:txBody>
      </p:sp>
      <p:sp>
        <p:nvSpPr>
          <p:cNvPr id="7" name="Title 6">
            <a:extLst>
              <a:ext uri="{FF2B5EF4-FFF2-40B4-BE49-F238E27FC236}">
                <a16:creationId xmlns:a16="http://schemas.microsoft.com/office/drawing/2014/main" id="{39944799-1690-4696-ADCA-CB8D525CB281}"/>
              </a:ext>
            </a:extLst>
          </p:cNvPr>
          <p:cNvSpPr>
            <a:spLocks noGrp="1"/>
          </p:cNvSpPr>
          <p:nvPr>
            <p:ph type="ctrTitle" idx="2"/>
          </p:nvPr>
        </p:nvSpPr>
        <p:spPr/>
        <p:txBody>
          <a:bodyPr/>
          <a:lstStyle/>
          <a:p>
            <a:r>
              <a:rPr lang="en-US" dirty="0"/>
              <a:t>Problem 2: Finding a path for every auth center so that the response team addresses every citizen assigned to it</a:t>
            </a:r>
            <a:endParaRPr lang="en-IN" dirty="0"/>
          </a:p>
        </p:txBody>
      </p:sp>
      <p:sp>
        <p:nvSpPr>
          <p:cNvPr id="8" name="Subtitle 7">
            <a:extLst>
              <a:ext uri="{FF2B5EF4-FFF2-40B4-BE49-F238E27FC236}">
                <a16:creationId xmlns:a16="http://schemas.microsoft.com/office/drawing/2014/main" id="{43E1C84F-F42F-487F-A5AF-2FCF888F5D66}"/>
              </a:ext>
            </a:extLst>
          </p:cNvPr>
          <p:cNvSpPr>
            <a:spLocks noGrp="1"/>
          </p:cNvSpPr>
          <p:nvPr>
            <p:ph type="subTitle" idx="3"/>
          </p:nvPr>
        </p:nvSpPr>
        <p:spPr/>
        <p:txBody>
          <a:bodyPr/>
          <a:lstStyle/>
          <a:p>
            <a:r>
              <a:rPr lang="en-US" dirty="0"/>
              <a:t>Using Heuristics to calculate shortest Hamiltonian path (TSP) for every authorizing center for a response team to visit every citizen once and return to its center again.</a:t>
            </a:r>
            <a:endParaRPr lang="en-IN" dirty="0"/>
          </a:p>
        </p:txBody>
      </p:sp>
      <p:sp>
        <p:nvSpPr>
          <p:cNvPr id="9" name="Title 8">
            <a:extLst>
              <a:ext uri="{FF2B5EF4-FFF2-40B4-BE49-F238E27FC236}">
                <a16:creationId xmlns:a16="http://schemas.microsoft.com/office/drawing/2014/main" id="{8385BE70-944A-439E-9D8E-C9CB5FC99800}"/>
              </a:ext>
            </a:extLst>
          </p:cNvPr>
          <p:cNvSpPr>
            <a:spLocks noGrp="1"/>
          </p:cNvSpPr>
          <p:nvPr>
            <p:ph type="ctrTitle" idx="4"/>
          </p:nvPr>
        </p:nvSpPr>
        <p:spPr>
          <a:xfrm>
            <a:off x="4387994" y="399875"/>
            <a:ext cx="4362000" cy="946200"/>
          </a:xfrm>
        </p:spPr>
        <p:txBody>
          <a:bodyPr/>
          <a:lstStyle/>
          <a:p>
            <a:r>
              <a:rPr lang="en-US" sz="2000" dirty="0"/>
              <a:t>How The Project Attempts To Solve The Problem?</a:t>
            </a:r>
            <a:endParaRPr lang="en-IN" sz="2000" dirty="0"/>
          </a:p>
        </p:txBody>
      </p:sp>
    </p:spTree>
    <p:extLst>
      <p:ext uri="{BB962C8B-B14F-4D97-AF65-F5344CB8AC3E}">
        <p14:creationId xmlns:p14="http://schemas.microsoft.com/office/powerpoint/2010/main" val="159204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ctrTitle"/>
          </p:nvPr>
        </p:nvSpPr>
        <p:spPr>
          <a:xfrm>
            <a:off x="5763025" y="297906"/>
            <a:ext cx="2690788" cy="101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FFFFF"/>
                </a:solidFill>
              </a:rPr>
              <a:t>Initial Data Provided for a locality</a:t>
            </a:r>
            <a:endParaRPr dirty="0">
              <a:solidFill>
                <a:srgbClr val="FFFFFF"/>
              </a:solidFill>
            </a:endParaRPr>
          </a:p>
        </p:txBody>
      </p:sp>
      <p:sp>
        <p:nvSpPr>
          <p:cNvPr id="252" name="Google Shape;252;p33"/>
          <p:cNvSpPr txBox="1">
            <a:spLocks noGrp="1"/>
          </p:cNvSpPr>
          <p:nvPr>
            <p:ph type="subTitle" idx="1"/>
          </p:nvPr>
        </p:nvSpPr>
        <p:spPr>
          <a:xfrm>
            <a:off x="2228513" y="1394354"/>
            <a:ext cx="6225300" cy="1455000"/>
          </a:xfrm>
          <a:prstGeom prst="rect">
            <a:avLst/>
          </a:prstGeom>
          <a:noFill/>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1100" dirty="0"/>
              <a:t>To demonstrate our project we take 9 police stations as auth centers and 73 citizens which have requested for help in a certain emergency.</a:t>
            </a:r>
          </a:p>
          <a:p>
            <a:pPr marL="0" lvl="0" indent="0" algn="r" rtl="0">
              <a:spcBef>
                <a:spcPts val="0"/>
              </a:spcBef>
              <a:spcAft>
                <a:spcPts val="0"/>
              </a:spcAft>
              <a:buClr>
                <a:schemeClr val="dk1"/>
              </a:buClr>
              <a:buSzPts val="1100"/>
              <a:buFont typeface="Arial"/>
              <a:buNone/>
            </a:pPr>
            <a:r>
              <a:rPr lang="en-US" sz="1100" dirty="0"/>
              <a:t>The latitude and longitudes are essential for calculating Euclidian distance which is used for clustering as well as making a connected graph for the clustering output </a:t>
            </a:r>
            <a:endParaRPr sz="1100" dirty="0"/>
          </a:p>
          <a:p>
            <a:pPr marL="0" lvl="0" indent="0" algn="r" rtl="0">
              <a:spcBef>
                <a:spcPts val="0"/>
              </a:spcBef>
              <a:spcAft>
                <a:spcPts val="0"/>
              </a:spcAft>
              <a:buNone/>
            </a:pPr>
            <a:endParaRPr lang="en-US" sz="1100" dirty="0"/>
          </a:p>
          <a:p>
            <a:pPr marL="0" lvl="0" indent="0" algn="r" rtl="0">
              <a:spcBef>
                <a:spcPts val="0"/>
              </a:spcBef>
              <a:spcAft>
                <a:spcPts val="0"/>
              </a:spcAft>
              <a:buNone/>
            </a:pPr>
            <a:endParaRPr sz="1100" dirty="0"/>
          </a:p>
        </p:txBody>
      </p:sp>
      <p:graphicFrame>
        <p:nvGraphicFramePr>
          <p:cNvPr id="2" name="Table 1">
            <a:extLst>
              <a:ext uri="{FF2B5EF4-FFF2-40B4-BE49-F238E27FC236}">
                <a16:creationId xmlns:a16="http://schemas.microsoft.com/office/drawing/2014/main" id="{959CE024-4700-4FCA-8860-0AF511E16464}"/>
              </a:ext>
            </a:extLst>
          </p:cNvPr>
          <p:cNvGraphicFramePr>
            <a:graphicFrameLocks noGrp="1"/>
          </p:cNvGraphicFramePr>
          <p:nvPr>
            <p:extLst>
              <p:ext uri="{D42A27DB-BD31-4B8C-83A1-F6EECF244321}">
                <p14:modId xmlns:p14="http://schemas.microsoft.com/office/powerpoint/2010/main" val="21319409"/>
              </p:ext>
            </p:extLst>
          </p:nvPr>
        </p:nvGraphicFramePr>
        <p:xfrm>
          <a:off x="1074591" y="2571750"/>
          <a:ext cx="3389833" cy="1841500"/>
        </p:xfrm>
        <a:graphic>
          <a:graphicData uri="http://schemas.openxmlformats.org/drawingml/2006/table">
            <a:tbl>
              <a:tblPr>
                <a:tableStyleId>{35758FB7-9AC5-4552-8A53-C91805E547FA}</a:tableStyleId>
              </a:tblPr>
              <a:tblGrid>
                <a:gridCol w="1123043">
                  <a:extLst>
                    <a:ext uri="{9D8B030D-6E8A-4147-A177-3AD203B41FA5}">
                      <a16:colId xmlns:a16="http://schemas.microsoft.com/office/drawing/2014/main" val="3498972794"/>
                    </a:ext>
                  </a:extLst>
                </a:gridCol>
                <a:gridCol w="1121869">
                  <a:extLst>
                    <a:ext uri="{9D8B030D-6E8A-4147-A177-3AD203B41FA5}">
                      <a16:colId xmlns:a16="http://schemas.microsoft.com/office/drawing/2014/main" val="10122310"/>
                    </a:ext>
                  </a:extLst>
                </a:gridCol>
                <a:gridCol w="1144921">
                  <a:extLst>
                    <a:ext uri="{9D8B030D-6E8A-4147-A177-3AD203B41FA5}">
                      <a16:colId xmlns:a16="http://schemas.microsoft.com/office/drawing/2014/main" val="883729496"/>
                    </a:ext>
                  </a:extLst>
                </a:gridCol>
              </a:tblGrid>
              <a:tr h="184150">
                <a:tc>
                  <a:txBody>
                    <a:bodyPr/>
                    <a:lstStyle/>
                    <a:p>
                      <a:pPr algn="ctr" fontAlgn="b"/>
                      <a:r>
                        <a:rPr lang="en-IN" sz="1100" u="none" strike="noStrike" dirty="0">
                          <a:effectLst/>
                        </a:rPr>
                        <a:t>latitude</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longitude</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identity</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83772324"/>
                  </a:ext>
                </a:extLst>
              </a:tr>
              <a:tr h="184150">
                <a:tc>
                  <a:txBody>
                    <a:bodyPr/>
                    <a:lstStyle/>
                    <a:p>
                      <a:pPr algn="ctr" fontAlgn="b"/>
                      <a:r>
                        <a:rPr lang="en-IN" sz="1100" u="none" strike="noStrike" dirty="0">
                          <a:effectLst/>
                        </a:rPr>
                        <a:t>28.6141925</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77.07154118</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03286214"/>
                  </a:ext>
                </a:extLst>
              </a:tr>
              <a:tr h="184150">
                <a:tc>
                  <a:txBody>
                    <a:bodyPr/>
                    <a:lstStyle/>
                    <a:p>
                      <a:pPr algn="ctr" fontAlgn="b"/>
                      <a:r>
                        <a:rPr lang="en-IN" sz="1100" u="none" strike="noStrike" dirty="0">
                          <a:effectLst/>
                        </a:rPr>
                        <a:t>28.6994533</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77.1848256</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67170565"/>
                  </a:ext>
                </a:extLst>
              </a:tr>
              <a:tr h="184150">
                <a:tc>
                  <a:txBody>
                    <a:bodyPr/>
                    <a:lstStyle/>
                    <a:p>
                      <a:pPr algn="ctr" fontAlgn="b"/>
                      <a:r>
                        <a:rPr lang="en-IN" sz="1100" u="none" strike="noStrike">
                          <a:effectLst/>
                        </a:rPr>
                        <a:t>28.7076568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77.1755473</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3822933"/>
                  </a:ext>
                </a:extLst>
              </a:tr>
              <a:tr h="184150">
                <a:tc>
                  <a:txBody>
                    <a:bodyPr/>
                    <a:lstStyle/>
                    <a:p>
                      <a:pPr algn="ctr" fontAlgn="b"/>
                      <a:r>
                        <a:rPr lang="en-IN" sz="1100" u="none" strike="noStrike" dirty="0">
                          <a:effectLst/>
                        </a:rPr>
                        <a:t>28.7032676</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77.1322497</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citizen 4</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75534858"/>
                  </a:ext>
                </a:extLst>
              </a:tr>
              <a:tr h="184150">
                <a:tc>
                  <a:txBody>
                    <a:bodyPr/>
                    <a:lstStyle/>
                    <a:p>
                      <a:pPr algn="ctr" fontAlgn="b"/>
                      <a:r>
                        <a:rPr lang="en-US" sz="1100" b="0" i="0" u="none" strike="noStrike" dirty="0">
                          <a:solidFill>
                            <a:srgbClr val="000000"/>
                          </a:solidFill>
                          <a:effectLst/>
                          <a:latin typeface="Calibri" panose="020F0502020204030204" pitchFamily="34" charset="0"/>
                        </a:rPr>
                        <a:t>………</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16298857"/>
                  </a:ext>
                </a:extLst>
              </a:tr>
              <a:tr h="184150">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28.6421518</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77.11606038</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citizen 70</a:t>
                      </a:r>
                    </a:p>
                  </a:txBody>
                  <a:tcPr marL="6350" marR="6350" marT="6350" marB="0" anchor="b"/>
                </a:tc>
                <a:extLst>
                  <a:ext uri="{0D108BD9-81ED-4DB2-BD59-A6C34878D82A}">
                    <a16:rowId xmlns:a16="http://schemas.microsoft.com/office/drawing/2014/main" val="1855833972"/>
                  </a:ext>
                </a:extLst>
              </a:tr>
              <a:tr h="184150">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28.6396498</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77.09403946</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citizen 71</a:t>
                      </a:r>
                    </a:p>
                  </a:txBody>
                  <a:tcPr marL="6350" marR="6350" marT="6350" marB="0" anchor="b"/>
                </a:tc>
                <a:extLst>
                  <a:ext uri="{0D108BD9-81ED-4DB2-BD59-A6C34878D82A}">
                    <a16:rowId xmlns:a16="http://schemas.microsoft.com/office/drawing/2014/main" val="2258650371"/>
                  </a:ext>
                </a:extLst>
              </a:tr>
              <a:tr h="184150">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28.6440092</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77.05447043</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citizen 72</a:t>
                      </a:r>
                    </a:p>
                  </a:txBody>
                  <a:tcPr marL="6350" marR="6350" marT="6350" marB="0" anchor="b"/>
                </a:tc>
                <a:extLst>
                  <a:ext uri="{0D108BD9-81ED-4DB2-BD59-A6C34878D82A}">
                    <a16:rowId xmlns:a16="http://schemas.microsoft.com/office/drawing/2014/main" val="1116151262"/>
                  </a:ext>
                </a:extLst>
              </a:tr>
              <a:tr h="184150">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28.6384191</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a:solidFill>
                            <a:schemeClr val="dk1"/>
                          </a:solidFill>
                          <a:effectLst/>
                          <a:latin typeface="+mn-lt"/>
                          <a:ea typeface="+mn-ea"/>
                          <a:cs typeface="+mn-cs"/>
                          <a:sym typeface="Arial"/>
                        </a:rPr>
                        <a:t>77.07083615</a:t>
                      </a:r>
                    </a:p>
                  </a:txBody>
                  <a:tcPr marL="6350" marR="6350" marT="6350" marB="0" anchor="b"/>
                </a:tc>
                <a:tc>
                  <a:txBody>
                    <a:bodyPr/>
                    <a:lstStyle/>
                    <a:p>
                      <a:pPr marR="0" algn="ctr" rtl="0" fontAlgn="b">
                        <a:lnSpc>
                          <a:spcPct val="100000"/>
                        </a:lnSpc>
                        <a:spcBef>
                          <a:spcPts val="0"/>
                        </a:spcBef>
                        <a:spcAft>
                          <a:spcPts val="0"/>
                        </a:spcAft>
                        <a:buClr>
                          <a:srgbClr val="000000"/>
                        </a:buClr>
                        <a:buFont typeface="Arial"/>
                      </a:pPr>
                      <a:r>
                        <a:rPr lang="en-IN" sz="1100" b="0" i="0" u="none" strike="noStrike" cap="none" dirty="0">
                          <a:solidFill>
                            <a:schemeClr val="dk1"/>
                          </a:solidFill>
                          <a:effectLst/>
                          <a:latin typeface="+mn-lt"/>
                          <a:ea typeface="+mn-ea"/>
                          <a:cs typeface="+mn-cs"/>
                          <a:sym typeface="Arial"/>
                        </a:rPr>
                        <a:t>citizen 73</a:t>
                      </a:r>
                    </a:p>
                  </a:txBody>
                  <a:tcPr marL="6350" marR="6350" marT="6350" marB="0" anchor="b"/>
                </a:tc>
                <a:extLst>
                  <a:ext uri="{0D108BD9-81ED-4DB2-BD59-A6C34878D82A}">
                    <a16:rowId xmlns:a16="http://schemas.microsoft.com/office/drawing/2014/main" val="2732769500"/>
                  </a:ext>
                </a:extLst>
              </a:tr>
            </a:tbl>
          </a:graphicData>
        </a:graphic>
      </p:graphicFrame>
      <p:graphicFrame>
        <p:nvGraphicFramePr>
          <p:cNvPr id="3" name="Table 2">
            <a:extLst>
              <a:ext uri="{FF2B5EF4-FFF2-40B4-BE49-F238E27FC236}">
                <a16:creationId xmlns:a16="http://schemas.microsoft.com/office/drawing/2014/main" id="{BADDD7E2-F24E-46F1-9BDF-E2CC58F0A03F}"/>
              </a:ext>
            </a:extLst>
          </p:cNvPr>
          <p:cNvGraphicFramePr>
            <a:graphicFrameLocks noGrp="1"/>
          </p:cNvGraphicFramePr>
          <p:nvPr>
            <p:extLst>
              <p:ext uri="{D42A27DB-BD31-4B8C-83A1-F6EECF244321}">
                <p14:modId xmlns:p14="http://schemas.microsoft.com/office/powerpoint/2010/main" val="251093056"/>
              </p:ext>
            </p:extLst>
          </p:nvPr>
        </p:nvGraphicFramePr>
        <p:xfrm>
          <a:off x="5341163" y="2571750"/>
          <a:ext cx="3096329" cy="1831340"/>
        </p:xfrm>
        <a:graphic>
          <a:graphicData uri="http://schemas.openxmlformats.org/drawingml/2006/table">
            <a:tbl>
              <a:tblPr>
                <a:tableStyleId>{284E427A-3D55-4303-BF80-6455036E1DE7}</a:tableStyleId>
              </a:tblPr>
              <a:tblGrid>
                <a:gridCol w="1231900">
                  <a:extLst>
                    <a:ext uri="{9D8B030D-6E8A-4147-A177-3AD203B41FA5}">
                      <a16:colId xmlns:a16="http://schemas.microsoft.com/office/drawing/2014/main" val="92005897"/>
                    </a:ext>
                  </a:extLst>
                </a:gridCol>
                <a:gridCol w="965200">
                  <a:extLst>
                    <a:ext uri="{9D8B030D-6E8A-4147-A177-3AD203B41FA5}">
                      <a16:colId xmlns:a16="http://schemas.microsoft.com/office/drawing/2014/main" val="945099040"/>
                    </a:ext>
                  </a:extLst>
                </a:gridCol>
                <a:gridCol w="899229">
                  <a:extLst>
                    <a:ext uri="{9D8B030D-6E8A-4147-A177-3AD203B41FA5}">
                      <a16:colId xmlns:a16="http://schemas.microsoft.com/office/drawing/2014/main" val="2266032972"/>
                    </a:ext>
                  </a:extLst>
                </a:gridCol>
              </a:tblGrid>
              <a:tr h="117325">
                <a:tc>
                  <a:txBody>
                    <a:bodyPr/>
                    <a:lstStyle/>
                    <a:p>
                      <a:pPr algn="ctr" fontAlgn="b"/>
                      <a:r>
                        <a:rPr lang="en-IN" sz="1100" u="none" strike="noStrike" dirty="0">
                          <a:effectLst/>
                        </a:rPr>
                        <a:t>latitude</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longitude</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identity</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841877182"/>
                  </a:ext>
                </a:extLst>
              </a:tr>
              <a:tr h="184150">
                <a:tc>
                  <a:txBody>
                    <a:bodyPr/>
                    <a:lstStyle/>
                    <a:p>
                      <a:pPr algn="ctr" fontAlgn="b"/>
                      <a:r>
                        <a:rPr lang="en-IN" sz="1100" u="none" strike="noStrike" dirty="0">
                          <a:effectLst/>
                        </a:rPr>
                        <a:t>28.7259717</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77.162658</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auth 1</a:t>
                      </a:r>
                      <a:endParaRPr lang="en-IN" sz="1100" b="0" i="0" u="none" strike="noStrike">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449361202"/>
                  </a:ext>
                </a:extLst>
              </a:tr>
              <a:tr h="184150">
                <a:tc>
                  <a:txBody>
                    <a:bodyPr/>
                    <a:lstStyle/>
                    <a:p>
                      <a:pPr algn="ctr" fontAlgn="b"/>
                      <a:r>
                        <a:rPr lang="en-IN" sz="1100" u="none" strike="noStrike" dirty="0">
                          <a:effectLst/>
                        </a:rPr>
                        <a:t>28.6499765</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77.2320588</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auth 2</a:t>
                      </a:r>
                      <a:endParaRPr lang="en-IN" sz="1100" b="0" i="0" u="none" strike="noStrike">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618200820"/>
                  </a:ext>
                </a:extLst>
              </a:tr>
              <a:tr h="184150">
                <a:tc>
                  <a:txBody>
                    <a:bodyPr/>
                    <a:lstStyle/>
                    <a:p>
                      <a:pPr algn="ctr" fontAlgn="b"/>
                      <a:r>
                        <a:rPr lang="en-IN" sz="1100" u="none" strike="noStrike">
                          <a:effectLst/>
                        </a:rPr>
                        <a:t>28.6926703</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77.28354435</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auth 3</a:t>
                      </a:r>
                      <a:endParaRPr lang="en-IN" sz="1100" b="0" i="0" u="none" strike="noStrike">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559307500"/>
                  </a:ext>
                </a:extLst>
              </a:tr>
              <a:tr h="184150">
                <a:tc>
                  <a:txBody>
                    <a:bodyPr/>
                    <a:lstStyle/>
                    <a:p>
                      <a:pPr algn="ctr" fontAlgn="b"/>
                      <a:r>
                        <a:rPr lang="en-IN" sz="1100" u="none" strike="noStrike">
                          <a:effectLst/>
                        </a:rPr>
                        <a:t>28.61609</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77.243048</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auth 4</a:t>
                      </a:r>
                      <a:endParaRPr lang="en-IN" sz="1100" b="0" i="0" u="none" strike="noStrike">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741468287"/>
                  </a:ext>
                </a:extLst>
              </a:tr>
              <a:tr h="184150">
                <a:tc>
                  <a:txBody>
                    <a:bodyPr/>
                    <a:lstStyle/>
                    <a:p>
                      <a:pPr algn="ctr" fontAlgn="b"/>
                      <a:r>
                        <a:rPr lang="en-IN" sz="1100" u="none" strike="noStrike">
                          <a:effectLst/>
                        </a:rPr>
                        <a:t>28.5115704</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77.3026233</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auth 5</a:t>
                      </a:r>
                      <a:endParaRPr lang="en-IN" sz="1100" b="0" i="0" u="none" strike="noStrike">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143200870"/>
                  </a:ext>
                </a:extLst>
              </a:tr>
              <a:tr h="184150">
                <a:tc>
                  <a:txBody>
                    <a:bodyPr/>
                    <a:lstStyle/>
                    <a:p>
                      <a:pPr algn="ctr" fontAlgn="b"/>
                      <a:r>
                        <a:rPr lang="en-IN" sz="1100" u="none" strike="noStrike">
                          <a:effectLst/>
                        </a:rPr>
                        <a:t>28.6256914</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77.10194107</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auth 6</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4200969731"/>
                  </a:ext>
                </a:extLst>
              </a:tr>
              <a:tr h="184150">
                <a:tc>
                  <a:txBody>
                    <a:bodyPr/>
                    <a:lstStyle/>
                    <a:p>
                      <a:pPr algn="ctr" fontAlgn="b"/>
                      <a:r>
                        <a:rPr lang="en-IN" sz="1100" u="none" strike="noStrike">
                          <a:effectLst/>
                        </a:rPr>
                        <a:t>28.720002</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77.220003</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auth 7</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4052409817"/>
                  </a:ext>
                </a:extLst>
              </a:tr>
              <a:tr h="184150">
                <a:tc>
                  <a:txBody>
                    <a:bodyPr/>
                    <a:lstStyle/>
                    <a:p>
                      <a:pPr algn="ctr" fontAlgn="b"/>
                      <a:r>
                        <a:rPr lang="en-IN" sz="1100" u="none" strike="noStrike">
                          <a:effectLst/>
                        </a:rPr>
                        <a:t>28.5735343</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77.1863593</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auth 8</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2062128048"/>
                  </a:ext>
                </a:extLst>
              </a:tr>
              <a:tr h="184150">
                <a:tc>
                  <a:txBody>
                    <a:bodyPr/>
                    <a:lstStyle/>
                    <a:p>
                      <a:pPr algn="ctr" fontAlgn="b"/>
                      <a:r>
                        <a:rPr lang="en-IN" sz="1100" u="none" strike="noStrike">
                          <a:effectLst/>
                        </a:rPr>
                        <a:t>28.5012304</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a:effectLst/>
                        </a:rPr>
                        <a:t>77.1823908</a:t>
                      </a:r>
                      <a:endParaRPr lang="en-IN" sz="11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r>
                        <a:rPr lang="en-IN" sz="1100" u="none" strike="noStrike" dirty="0">
                          <a:effectLst/>
                        </a:rPr>
                        <a:t>auth 9</a:t>
                      </a:r>
                      <a:endParaRPr lang="en-IN" sz="11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289182903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840A-8528-4D50-A818-9D41116DC2BC}"/>
              </a:ext>
            </a:extLst>
          </p:cNvPr>
          <p:cNvSpPr>
            <a:spLocks noGrp="1"/>
          </p:cNvSpPr>
          <p:nvPr>
            <p:ph type="ctrTitle"/>
          </p:nvPr>
        </p:nvSpPr>
        <p:spPr>
          <a:xfrm>
            <a:off x="126397" y="186854"/>
            <a:ext cx="2709012" cy="584601"/>
          </a:xfrm>
        </p:spPr>
        <p:txBody>
          <a:bodyPr/>
          <a:lstStyle/>
          <a:p>
            <a:r>
              <a:rPr lang="en-US" dirty="0"/>
              <a:t>Performing Clustering</a:t>
            </a:r>
            <a:endParaRPr lang="en-IN" dirty="0"/>
          </a:p>
        </p:txBody>
      </p:sp>
      <p:sp>
        <p:nvSpPr>
          <p:cNvPr id="3" name="Subtitle 2">
            <a:extLst>
              <a:ext uri="{FF2B5EF4-FFF2-40B4-BE49-F238E27FC236}">
                <a16:creationId xmlns:a16="http://schemas.microsoft.com/office/drawing/2014/main" id="{2A711C7C-4F69-4C33-A94B-4FF3ABCF2A75}"/>
              </a:ext>
            </a:extLst>
          </p:cNvPr>
          <p:cNvSpPr>
            <a:spLocks noGrp="1"/>
          </p:cNvSpPr>
          <p:nvPr>
            <p:ph type="subTitle" idx="1"/>
          </p:nvPr>
        </p:nvSpPr>
        <p:spPr>
          <a:xfrm>
            <a:off x="310814" y="795119"/>
            <a:ext cx="4173300" cy="792600"/>
          </a:xfrm>
        </p:spPr>
        <p:txBody>
          <a:bodyPr/>
          <a:lstStyle/>
          <a:p>
            <a:r>
              <a:rPr lang="en-US" sz="1100" dirty="0"/>
              <a:t>The first step of this project is to divide citizens into</a:t>
            </a:r>
          </a:p>
          <a:p>
            <a:r>
              <a:rPr lang="en-US" sz="1100" dirty="0"/>
              <a:t>groups, where each group will be looked after by an</a:t>
            </a:r>
          </a:p>
          <a:p>
            <a:r>
              <a:rPr lang="en-US" sz="1100" dirty="0"/>
              <a:t>auth center. Or basically assign some set of citizens</a:t>
            </a:r>
          </a:p>
          <a:p>
            <a:r>
              <a:rPr lang="en-US" sz="1100" dirty="0"/>
              <a:t>to each auth center based on x, y coordinates</a:t>
            </a:r>
            <a:endParaRPr lang="en-IN" sz="1100" dirty="0"/>
          </a:p>
        </p:txBody>
      </p:sp>
      <p:sp>
        <p:nvSpPr>
          <p:cNvPr id="5" name="TextBox 4">
            <a:extLst>
              <a:ext uri="{FF2B5EF4-FFF2-40B4-BE49-F238E27FC236}">
                <a16:creationId xmlns:a16="http://schemas.microsoft.com/office/drawing/2014/main" id="{D9177FD4-9CA9-4017-B42E-F26DAFA1D1CD}"/>
              </a:ext>
            </a:extLst>
          </p:cNvPr>
          <p:cNvSpPr txBox="1"/>
          <p:nvPr/>
        </p:nvSpPr>
        <p:spPr>
          <a:xfrm>
            <a:off x="441443" y="1611383"/>
            <a:ext cx="3404897" cy="1708160"/>
          </a:xfrm>
          <a:prstGeom prst="rect">
            <a:avLst/>
          </a:prstGeom>
          <a:noFill/>
        </p:spPr>
        <p:txBody>
          <a:bodyPr wrap="square" rtlCol="0">
            <a:spAutoFit/>
          </a:bodyPr>
          <a:lstStyle/>
          <a:p>
            <a:r>
              <a:rPr lang="en-US" sz="1050" dirty="0">
                <a:solidFill>
                  <a:srgbClr val="FFFFFF"/>
                </a:solidFill>
                <a:latin typeface="Roboto Slab Regular"/>
                <a:ea typeface="Roboto Slab Regular"/>
                <a:sym typeface="Roboto Slab Regular"/>
              </a:rPr>
              <a:t>Clustering is performed by using an algorithm named K-Means clustering. </a:t>
            </a:r>
          </a:p>
          <a:p>
            <a:endParaRPr lang="en-US" sz="1050" dirty="0">
              <a:solidFill>
                <a:srgbClr val="FFFFFF"/>
              </a:solidFill>
              <a:latin typeface="Roboto Slab Regular"/>
              <a:ea typeface="Roboto Slab Regular"/>
              <a:sym typeface="Roboto Slab Regular"/>
            </a:endParaRPr>
          </a:p>
          <a:p>
            <a:r>
              <a:rPr lang="en-US" sz="1050" dirty="0">
                <a:solidFill>
                  <a:srgbClr val="FFFFFF"/>
                </a:solidFill>
                <a:latin typeface="Roboto Slab Regular"/>
                <a:ea typeface="Roboto Slab Regular"/>
                <a:sym typeface="Roboto Slab Regular"/>
              </a:rPr>
              <a:t>K-Means : K-Means clustering is a method of vector quantization, originally from signal processing, that aims to partition n observations into k clusters in which each observation belongs to the cluster with the nearest mean (cluster centers or cluster centroid), serving as a prototype of the cluster.</a:t>
            </a:r>
            <a:endParaRPr lang="en-IN" sz="1050" dirty="0">
              <a:solidFill>
                <a:srgbClr val="FFFFFF"/>
              </a:solidFill>
              <a:latin typeface="Roboto Slab Regular"/>
              <a:ea typeface="Roboto Slab Regular"/>
              <a:sym typeface="Roboto Slab Regul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931B5A-14ED-4192-B57D-A7DE90A640A6}"/>
                  </a:ext>
                </a:extLst>
              </p:cNvPr>
              <p:cNvSpPr txBox="1"/>
              <p:nvPr/>
            </p:nvSpPr>
            <p:spPr>
              <a:xfrm>
                <a:off x="5297660" y="461041"/>
                <a:ext cx="3404897" cy="3156249"/>
              </a:xfrm>
              <a:prstGeom prst="rect">
                <a:avLst/>
              </a:prstGeom>
              <a:noFill/>
            </p:spPr>
            <p:txBody>
              <a:bodyPr wrap="square" rtlCol="0">
                <a:spAutoFit/>
              </a:bodyPr>
              <a:lstStyle/>
              <a:p>
                <a:r>
                  <a:rPr lang="en-US" sz="1050" dirty="0">
                    <a:solidFill>
                      <a:srgbClr val="FFFFFF"/>
                    </a:solidFill>
                    <a:latin typeface="Roboto Slab Regular"/>
                    <a:ea typeface="Roboto Slab Regular"/>
                    <a:sym typeface="Roboto Slab Regular"/>
                  </a:rPr>
                  <a:t>Finite set P = { x1,  x2, …… xn } </a:t>
                </a:r>
              </a:p>
              <a:p>
                <a14:m>
                  <m:oMath xmlns:m="http://schemas.openxmlformats.org/officeDocument/2006/math">
                    <m:sSub>
                      <m:sSubPr>
                        <m:ctrlPr>
                          <a:rPr lang="en-US" i="1" smtClean="0">
                            <a:solidFill>
                              <a:srgbClr val="FFFFFF"/>
                            </a:solidFill>
                            <a:latin typeface="Cambria Math" panose="02040503050406030204" pitchFamily="18" charset="0"/>
                            <a:ea typeface="Roboto Slab Regular"/>
                            <a:sym typeface="Roboto Slab Regular"/>
                          </a:rPr>
                        </m:ctrlPr>
                      </m:sSubPr>
                      <m:e>
                        <m:r>
                          <a:rPr lang="en-US" b="0" i="1" smtClean="0">
                            <a:solidFill>
                              <a:srgbClr val="FFFFFF"/>
                            </a:solidFill>
                            <a:latin typeface="Cambria Math" panose="02040503050406030204" pitchFamily="18" charset="0"/>
                            <a:ea typeface="Roboto Slab Regular"/>
                            <a:sym typeface="Roboto Slab Regular"/>
                          </a:rPr>
                          <m:t>𝑥</m:t>
                        </m:r>
                      </m:e>
                      <m:sub>
                        <m:r>
                          <a:rPr lang="en-US" b="0" i="1" smtClean="0">
                            <a:solidFill>
                              <a:srgbClr val="FFFFFF"/>
                            </a:solidFill>
                            <a:latin typeface="Cambria Math" panose="02040503050406030204" pitchFamily="18" charset="0"/>
                            <a:ea typeface="Roboto Slab Regular"/>
                            <a:sym typeface="Roboto Slab Regular"/>
                          </a:rPr>
                          <m:t>𝑖</m:t>
                        </m:r>
                      </m:sub>
                    </m:sSub>
                    <m:r>
                      <a:rPr lang="en-US" b="0" i="1" smtClean="0">
                        <a:solidFill>
                          <a:srgbClr val="FFFFFF"/>
                        </a:solidFill>
                        <a:latin typeface="Cambria Math" panose="02040503050406030204" pitchFamily="18" charset="0"/>
                        <a:ea typeface="Roboto Slab Regular"/>
                        <a:sym typeface="Roboto Slab Regular"/>
                      </a:rPr>
                      <m:t>= </m:t>
                    </m:r>
                  </m:oMath>
                </a14:m>
                <a:r>
                  <a:rPr lang="en-US" sz="1050" dirty="0">
                    <a:solidFill>
                      <a:srgbClr val="FFFFFF"/>
                    </a:solidFill>
                    <a:latin typeface="Roboto Slab Regular"/>
                    <a:ea typeface="Roboto Slab Regular"/>
                    <a:sym typeface="Roboto Slab Regular"/>
                  </a:rPr>
                  <a:t>(x, y)</a:t>
                </a:r>
              </a:p>
              <a:p>
                <a:endParaRPr lang="en-US" sz="1050" dirty="0">
                  <a:solidFill>
                    <a:srgbClr val="FFFFFF"/>
                  </a:solidFill>
                  <a:latin typeface="Roboto Slab Regular"/>
                  <a:ea typeface="Roboto Slab Regular"/>
                  <a:sym typeface="Roboto Slab Regular"/>
                </a:endParaRPr>
              </a:p>
              <a:p>
                <a:r>
                  <a:rPr lang="en-US" sz="1050" dirty="0">
                    <a:solidFill>
                      <a:srgbClr val="FFFFFF"/>
                    </a:solidFill>
                    <a:latin typeface="Roboto Slab Regular"/>
                    <a:ea typeface="Roboto Slab Regular"/>
                    <a:sym typeface="Roboto Slab Regular"/>
                  </a:rPr>
                  <a:t>P represents a finite set consisting of coordinates of the citizens which have requested for help</a:t>
                </a:r>
              </a:p>
              <a:p>
                <a:endParaRPr lang="en-US" sz="1050" dirty="0">
                  <a:solidFill>
                    <a:srgbClr val="FFFFFF"/>
                  </a:solidFill>
                  <a:latin typeface="Roboto Slab Regular"/>
                  <a:ea typeface="Roboto Slab Regular"/>
                  <a:sym typeface="Roboto Slab Regular"/>
                </a:endParaRPr>
              </a:p>
              <a:p>
                <a:r>
                  <a:rPr lang="en-US" sz="1050" dirty="0">
                    <a:solidFill>
                      <a:srgbClr val="FFFFFF"/>
                    </a:solidFill>
                    <a:latin typeface="Roboto Slab Regular"/>
                    <a:ea typeface="Roboto Slab Regular"/>
                    <a:sym typeface="Roboto Slab Regular"/>
                  </a:rPr>
                  <a:t>k: represents the number of groups we want to divide the set P into. (number of auth centers)</a:t>
                </a:r>
              </a:p>
              <a:p>
                <a:endParaRPr lang="en-US" sz="1050" dirty="0">
                  <a:solidFill>
                    <a:srgbClr val="FFFFFF"/>
                  </a:solidFill>
                  <a:latin typeface="Roboto Slab Regular"/>
                  <a:ea typeface="Roboto Slab Regular"/>
                  <a:sym typeface="Roboto Slab Regular"/>
                </a:endParaRPr>
              </a:p>
              <a:p>
                <a:r>
                  <a:rPr lang="en-US" sz="1050" dirty="0">
                    <a:solidFill>
                      <a:srgbClr val="FFFFFF"/>
                    </a:solidFill>
                    <a:latin typeface="Roboto Slab Regular"/>
                    <a:ea typeface="Roboto Slab Regular"/>
                    <a:sym typeface="Roboto Slab Regular"/>
                  </a:rPr>
                  <a:t>Euclidean distance between 2 points: </a:t>
                </a:r>
                <a14:m>
                  <m:oMath xmlns:m="http://schemas.openxmlformats.org/officeDocument/2006/math">
                    <m:sSup>
                      <m:sSupPr>
                        <m:ctrlPr>
                          <a:rPr lang="en-US" sz="1200" i="1" smtClean="0">
                            <a:solidFill>
                              <a:srgbClr val="FFFFFF"/>
                            </a:solidFill>
                            <a:latin typeface="Cambria Math" panose="02040503050406030204" pitchFamily="18" charset="0"/>
                            <a:ea typeface="Roboto Slab Regular"/>
                            <a:sym typeface="Roboto Slab Regular"/>
                          </a:rPr>
                        </m:ctrlPr>
                      </m:sSupPr>
                      <m:e>
                        <m:d>
                          <m:dPr>
                            <m:begChr m:val="‖"/>
                            <m:endChr m:val="‖"/>
                            <m:ctrlPr>
                              <a:rPr lang="en-US" sz="1200" i="1">
                                <a:solidFill>
                                  <a:srgbClr val="FFFFFF"/>
                                </a:solidFill>
                                <a:latin typeface="Cambria Math" panose="02040503050406030204" pitchFamily="18" charset="0"/>
                                <a:ea typeface="Roboto Slab Regular"/>
                                <a:sym typeface="Roboto Slab Regular"/>
                              </a:rPr>
                            </m:ctrlPr>
                          </m:dPr>
                          <m:e>
                            <m:sSub>
                              <m:sSubPr>
                                <m:ctrlPr>
                                  <a:rPr lang="en-US" sz="1200" i="1">
                                    <a:solidFill>
                                      <a:srgbClr val="FFFFFF"/>
                                    </a:solidFill>
                                    <a:latin typeface="Cambria Math" panose="02040503050406030204" pitchFamily="18" charset="0"/>
                                    <a:ea typeface="Roboto Slab Regular"/>
                                    <a:sym typeface="Roboto Slab Regular"/>
                                  </a:rPr>
                                </m:ctrlPr>
                              </m:sSubPr>
                              <m:e>
                                <m:r>
                                  <a:rPr lang="en-US" sz="1200" i="1">
                                    <a:solidFill>
                                      <a:srgbClr val="FFFFFF"/>
                                    </a:solidFill>
                                    <a:latin typeface="Cambria Math" panose="02040503050406030204" pitchFamily="18" charset="0"/>
                                    <a:ea typeface="Roboto Slab Regular"/>
                                    <a:sym typeface="Roboto Slab Regular"/>
                                  </a:rPr>
                                  <m:t>𝑥</m:t>
                                </m:r>
                              </m:e>
                              <m:sub>
                                <m:r>
                                  <a:rPr lang="en-US" sz="1200" i="1">
                                    <a:solidFill>
                                      <a:srgbClr val="FFFFFF"/>
                                    </a:solidFill>
                                    <a:latin typeface="Cambria Math" panose="02040503050406030204" pitchFamily="18" charset="0"/>
                                    <a:ea typeface="Roboto Slab Regular"/>
                                    <a:sym typeface="Roboto Slab Regular"/>
                                  </a:rPr>
                                  <m:t>𝑖</m:t>
                                </m:r>
                              </m:sub>
                            </m:sSub>
                            <m:r>
                              <a:rPr lang="en-US" sz="1200" i="1">
                                <a:solidFill>
                                  <a:srgbClr val="FFFFFF"/>
                                </a:solidFill>
                                <a:latin typeface="Cambria Math" panose="02040503050406030204" pitchFamily="18" charset="0"/>
                                <a:ea typeface="Roboto Slab Regular"/>
                                <a:sym typeface="Roboto Slab Regular"/>
                              </a:rPr>
                              <m:t> −</m:t>
                            </m:r>
                            <m:sSub>
                              <m:sSubPr>
                                <m:ctrlPr>
                                  <a:rPr lang="en-US" sz="1200" i="1">
                                    <a:solidFill>
                                      <a:srgbClr val="FFFFFF"/>
                                    </a:solidFill>
                                    <a:latin typeface="Cambria Math" panose="02040503050406030204" pitchFamily="18" charset="0"/>
                                    <a:ea typeface="Roboto Slab Regular"/>
                                    <a:sym typeface="Roboto Slab Regular"/>
                                  </a:rPr>
                                </m:ctrlPr>
                              </m:sSubPr>
                              <m:e>
                                <m:r>
                                  <a:rPr lang="en-US" sz="1200" i="1">
                                    <a:solidFill>
                                      <a:srgbClr val="FFFFFF"/>
                                    </a:solidFill>
                                    <a:latin typeface="Cambria Math" panose="02040503050406030204" pitchFamily="18" charset="0"/>
                                    <a:ea typeface="Roboto Slab Regular"/>
                                    <a:sym typeface="Roboto Slab Regular"/>
                                  </a:rPr>
                                  <m:t>𝑥</m:t>
                                </m:r>
                              </m:e>
                              <m:sub>
                                <m:r>
                                  <a:rPr lang="en-US" sz="1200" i="1">
                                    <a:solidFill>
                                      <a:srgbClr val="FFFFFF"/>
                                    </a:solidFill>
                                    <a:latin typeface="Cambria Math" panose="02040503050406030204" pitchFamily="18" charset="0"/>
                                    <a:ea typeface="Roboto Slab Regular"/>
                                    <a:sym typeface="Roboto Slab Regular"/>
                                  </a:rPr>
                                  <m:t>𝑗</m:t>
                                </m:r>
                              </m:sub>
                            </m:sSub>
                          </m:e>
                        </m:d>
                      </m:e>
                      <m:sup>
                        <m:r>
                          <a:rPr lang="en-US" sz="1200" b="0" i="1" smtClean="0">
                            <a:solidFill>
                              <a:srgbClr val="FFFFFF"/>
                            </a:solidFill>
                            <a:latin typeface="Cambria Math" panose="02040503050406030204" pitchFamily="18" charset="0"/>
                            <a:ea typeface="Roboto Slab Regular"/>
                            <a:sym typeface="Roboto Slab Regular"/>
                          </a:rPr>
                          <m:t>2</m:t>
                        </m:r>
                      </m:sup>
                    </m:sSup>
                  </m:oMath>
                </a14:m>
                <a:endParaRPr lang="en-IN" sz="1050" dirty="0">
                  <a:solidFill>
                    <a:srgbClr val="FFFFFF"/>
                  </a:solidFill>
                  <a:latin typeface="Roboto Slab Regular"/>
                  <a:ea typeface="Roboto Slab Regular"/>
                  <a:sym typeface="Roboto Slab Regular"/>
                </a:endParaRPr>
              </a:p>
              <a:p>
                <a:endParaRPr lang="en-IN" sz="1050" dirty="0">
                  <a:solidFill>
                    <a:srgbClr val="FFFFFF"/>
                  </a:solidFill>
                  <a:latin typeface="Roboto Slab Regular"/>
                  <a:ea typeface="Roboto Slab Regular"/>
                  <a:sym typeface="Roboto Slab Regular"/>
                </a:endParaRPr>
              </a:p>
              <a:p>
                <a:r>
                  <a:rPr lang="en-IN" sz="1050" dirty="0">
                    <a:solidFill>
                      <a:srgbClr val="FFFFFF"/>
                    </a:solidFill>
                    <a:latin typeface="Roboto Slab Regular"/>
                    <a:ea typeface="Roboto Slab Regular"/>
                    <a:sym typeface="Roboto Slab Regular"/>
                  </a:rPr>
                  <a:t>k partitions are given by </a:t>
                </a:r>
                <a14:m>
                  <m:oMath xmlns:m="http://schemas.openxmlformats.org/officeDocument/2006/math">
                    <m:sSub>
                      <m:sSubPr>
                        <m:ctrlPr>
                          <a:rPr lang="en-IN" sz="1200" i="1" smtClean="0">
                            <a:solidFill>
                              <a:srgbClr val="FFFFFF"/>
                            </a:solidFill>
                            <a:latin typeface="Cambria Math" panose="02040503050406030204" pitchFamily="18" charset="0"/>
                            <a:ea typeface="Roboto Slab Regular"/>
                            <a:sym typeface="Roboto Slab Regular"/>
                          </a:rPr>
                        </m:ctrlPr>
                      </m:sSubPr>
                      <m:e>
                        <m:r>
                          <a:rPr lang="en-US" sz="1200" b="0" i="1" smtClean="0">
                            <a:solidFill>
                              <a:srgbClr val="FFFFFF"/>
                            </a:solidFill>
                            <a:latin typeface="Cambria Math" panose="02040503050406030204" pitchFamily="18" charset="0"/>
                            <a:ea typeface="Roboto Slab Regular"/>
                            <a:sym typeface="Roboto Slab Regular"/>
                          </a:rPr>
                          <m:t>𝐶</m:t>
                        </m:r>
                      </m:e>
                      <m:sub>
                        <m:r>
                          <a:rPr lang="en-US" sz="1200" b="0" i="1" smtClean="0">
                            <a:solidFill>
                              <a:srgbClr val="FFFFFF"/>
                            </a:solidFill>
                            <a:latin typeface="Cambria Math" panose="02040503050406030204" pitchFamily="18" charset="0"/>
                            <a:ea typeface="Roboto Slab Regular"/>
                            <a:sym typeface="Roboto Slab Regular"/>
                          </a:rPr>
                          <m:t>𝑖</m:t>
                        </m:r>
                      </m:sub>
                    </m:sSub>
                    <m:r>
                      <a:rPr lang="en-US" sz="1200" b="0" i="1" smtClean="0">
                        <a:solidFill>
                          <a:srgbClr val="FFFFFF"/>
                        </a:solidFill>
                        <a:latin typeface="Cambria Math" panose="02040503050406030204" pitchFamily="18" charset="0"/>
                        <a:ea typeface="Roboto Slab Regular"/>
                        <a:sym typeface="Roboto Slab Regular"/>
                      </a:rPr>
                      <m:t>  </m:t>
                    </m:r>
                  </m:oMath>
                </a14:m>
                <a:r>
                  <a:rPr lang="en-IN" sz="1050" dirty="0">
                    <a:solidFill>
                      <a:srgbClr val="FFFFFF"/>
                    </a:solidFill>
                    <a:latin typeface="Roboto Slab Regular"/>
                    <a:ea typeface="Roboto Slab Regular"/>
                    <a:sym typeface="Roboto Slab Regular"/>
                  </a:rPr>
                  <a:t>where i ranges from 1 to k</a:t>
                </a:r>
              </a:p>
              <a:p>
                <a:endParaRPr lang="en-IN" sz="1050" dirty="0">
                  <a:solidFill>
                    <a:srgbClr val="FFFFFF"/>
                  </a:solidFill>
                  <a:latin typeface="Roboto Slab Regular"/>
                  <a:ea typeface="Roboto Slab Regular"/>
                  <a:sym typeface="Roboto Slab Regular"/>
                </a:endParaRPr>
              </a:p>
              <a:p>
                <a14:m>
                  <m:oMath xmlns:m="http://schemas.openxmlformats.org/officeDocument/2006/math">
                    <m:sSub>
                      <m:sSubPr>
                        <m:ctrlPr>
                          <a:rPr lang="en-IN" sz="1050" i="1" smtClean="0">
                            <a:solidFill>
                              <a:srgbClr val="FFFFFF"/>
                            </a:solidFill>
                            <a:latin typeface="Cambria Math" panose="02040503050406030204" pitchFamily="18" charset="0"/>
                            <a:sym typeface="Roboto Slab Regular"/>
                          </a:rPr>
                        </m:ctrlPr>
                      </m:sSubPr>
                      <m:e>
                        <m:r>
                          <a:rPr lang="en-IN" sz="1050" i="1" smtClean="0">
                            <a:solidFill>
                              <a:srgbClr val="FFFFFF"/>
                            </a:solidFill>
                            <a:latin typeface="Cambria Math" panose="02040503050406030204" pitchFamily="18" charset="0"/>
                            <a:sym typeface="Roboto Slab Regular"/>
                          </a:rPr>
                          <m:t>𝐶</m:t>
                        </m:r>
                      </m:e>
                      <m:sub>
                        <m:r>
                          <a:rPr lang="en-IN" sz="1050" i="1" smtClean="0">
                            <a:solidFill>
                              <a:srgbClr val="FFFFFF"/>
                            </a:solidFill>
                            <a:latin typeface="Cambria Math" panose="02040503050406030204" pitchFamily="18" charset="0"/>
                            <a:sym typeface="Roboto Slab Regular"/>
                          </a:rPr>
                          <m:t>1</m:t>
                        </m:r>
                      </m:sub>
                    </m:sSub>
                    <m:r>
                      <a:rPr lang="en-IN" sz="1050" i="1" smtClean="0">
                        <a:solidFill>
                          <a:srgbClr val="FFFFFF"/>
                        </a:solidFill>
                        <a:latin typeface="Cambria Math" panose="02040503050406030204" pitchFamily="18" charset="0"/>
                        <a:sym typeface="Roboto Slab Regular"/>
                      </a:rPr>
                      <m:t>𝑈</m:t>
                    </m:r>
                    <m:sSub>
                      <m:sSubPr>
                        <m:ctrlPr>
                          <a:rPr lang="en-IN" sz="1050" i="1" smtClean="0">
                            <a:solidFill>
                              <a:srgbClr val="FFFFFF"/>
                            </a:solidFill>
                            <a:latin typeface="Cambria Math" panose="02040503050406030204" pitchFamily="18" charset="0"/>
                            <a:sym typeface="Roboto Slab Regular"/>
                          </a:rPr>
                        </m:ctrlPr>
                      </m:sSubPr>
                      <m:e>
                        <m:r>
                          <a:rPr lang="en-IN" sz="1050" i="1" smtClean="0">
                            <a:solidFill>
                              <a:srgbClr val="FFFFFF"/>
                            </a:solidFill>
                            <a:latin typeface="Cambria Math" panose="02040503050406030204" pitchFamily="18" charset="0"/>
                            <a:sym typeface="Roboto Slab Regular"/>
                          </a:rPr>
                          <m:t>𝐶</m:t>
                        </m:r>
                      </m:e>
                      <m:sub>
                        <m:r>
                          <a:rPr lang="en-IN" sz="1050" i="1" smtClean="0">
                            <a:solidFill>
                              <a:srgbClr val="FFFFFF"/>
                            </a:solidFill>
                            <a:latin typeface="Cambria Math" panose="02040503050406030204" pitchFamily="18" charset="0"/>
                            <a:sym typeface="Roboto Slab Regular"/>
                          </a:rPr>
                          <m:t>2</m:t>
                        </m:r>
                      </m:sub>
                    </m:sSub>
                    <m:r>
                      <a:rPr lang="en-IN" sz="1050" i="1" smtClean="0">
                        <a:solidFill>
                          <a:srgbClr val="FFFFFF"/>
                        </a:solidFill>
                        <a:latin typeface="Cambria Math" panose="02040503050406030204" pitchFamily="18" charset="0"/>
                        <a:sym typeface="Roboto Slab Regular"/>
                      </a:rPr>
                      <m:t>𝑈</m:t>
                    </m:r>
                    <m:r>
                      <a:rPr lang="en-IN" sz="1050" i="1" smtClean="0">
                        <a:solidFill>
                          <a:srgbClr val="FFFFFF"/>
                        </a:solidFill>
                        <a:latin typeface="Cambria Math" panose="02040503050406030204" pitchFamily="18" charset="0"/>
                        <a:sym typeface="Roboto Slab Regular"/>
                      </a:rPr>
                      <m:t>⋯</m:t>
                    </m:r>
                    <m:sSub>
                      <m:sSubPr>
                        <m:ctrlPr>
                          <a:rPr lang="en-IN" sz="1050" i="1" smtClean="0">
                            <a:solidFill>
                              <a:srgbClr val="FFFFFF"/>
                            </a:solidFill>
                            <a:latin typeface="Cambria Math" panose="02040503050406030204" pitchFamily="18" charset="0"/>
                            <a:sym typeface="Roboto Slab Regular"/>
                          </a:rPr>
                        </m:ctrlPr>
                      </m:sSubPr>
                      <m:e>
                        <m:r>
                          <a:rPr lang="en-IN" sz="1050" i="1" smtClean="0">
                            <a:solidFill>
                              <a:srgbClr val="FFFFFF"/>
                            </a:solidFill>
                            <a:latin typeface="Cambria Math" panose="02040503050406030204" pitchFamily="18" charset="0"/>
                            <a:sym typeface="Roboto Slab Regular"/>
                          </a:rPr>
                          <m:t>𝐶</m:t>
                        </m:r>
                      </m:e>
                      <m:sub>
                        <m:r>
                          <a:rPr lang="en-IN" sz="1050" i="1" smtClean="0">
                            <a:solidFill>
                              <a:srgbClr val="FFFFFF"/>
                            </a:solidFill>
                            <a:latin typeface="Cambria Math" panose="02040503050406030204" pitchFamily="18" charset="0"/>
                            <a:sym typeface="Roboto Slab Regular"/>
                          </a:rPr>
                          <m:t>𝑘</m:t>
                        </m:r>
                      </m:sub>
                    </m:sSub>
                    <m:r>
                      <a:rPr lang="en-IN" sz="1050" i="1" smtClean="0">
                        <a:solidFill>
                          <a:srgbClr val="FFFFFF"/>
                        </a:solidFill>
                        <a:latin typeface="Cambria Math" panose="02040503050406030204" pitchFamily="18" charset="0"/>
                        <a:sym typeface="Roboto Slab Regular"/>
                      </a:rPr>
                      <m:t>=</m:t>
                    </m:r>
                    <m:r>
                      <a:rPr lang="en-IN" sz="1050" i="1" smtClean="0">
                        <a:solidFill>
                          <a:srgbClr val="FFFFFF"/>
                        </a:solidFill>
                        <a:latin typeface="Cambria Math" panose="02040503050406030204" pitchFamily="18" charset="0"/>
                        <a:sym typeface="Roboto Slab Regular"/>
                      </a:rPr>
                      <m:t>𝑃</m:t>
                    </m:r>
                  </m:oMath>
                </a14:m>
                <a:r>
                  <a:rPr lang="en-IN" sz="1050" dirty="0">
                    <a:solidFill>
                      <a:srgbClr val="FFFFFF"/>
                    </a:solidFill>
                    <a:latin typeface="Roboto Slab Regular"/>
                    <a:ea typeface="Roboto Slab Regular"/>
                    <a:sym typeface="Roboto Slab Regular"/>
                  </a:rPr>
                  <a:t> where </a:t>
                </a:r>
                <a14:m>
                  <m:oMath xmlns:m="http://schemas.openxmlformats.org/officeDocument/2006/math">
                    <m:sSub>
                      <m:sSubPr>
                        <m:ctrlPr>
                          <a:rPr lang="en-IN" sz="1050" i="1">
                            <a:solidFill>
                              <a:srgbClr val="FFFFFF"/>
                            </a:solidFill>
                            <a:latin typeface="Cambria Math" panose="02040503050406030204" pitchFamily="18" charset="0"/>
                            <a:ea typeface="Roboto Slab Regular"/>
                            <a:sym typeface="Roboto Slab Regular"/>
                          </a:rPr>
                        </m:ctrlPr>
                      </m:sSubPr>
                      <m:e>
                        <m:r>
                          <a:rPr lang="en-US" sz="1050" i="1">
                            <a:solidFill>
                              <a:srgbClr val="FFFFFF"/>
                            </a:solidFill>
                            <a:latin typeface="Cambria Math" panose="02040503050406030204" pitchFamily="18" charset="0"/>
                            <a:ea typeface="Roboto Slab Regular"/>
                            <a:sym typeface="Roboto Slab Regular"/>
                          </a:rPr>
                          <m:t>𝐶</m:t>
                        </m:r>
                      </m:e>
                      <m:sub>
                        <m:r>
                          <a:rPr lang="en-US" sz="1050" i="1">
                            <a:solidFill>
                              <a:srgbClr val="FFFFFF"/>
                            </a:solidFill>
                            <a:latin typeface="Cambria Math" panose="02040503050406030204" pitchFamily="18" charset="0"/>
                            <a:ea typeface="Roboto Slab Regular"/>
                            <a:sym typeface="Roboto Slab Regular"/>
                          </a:rPr>
                          <m:t>𝑖</m:t>
                        </m:r>
                      </m:sub>
                    </m:sSub>
                  </m:oMath>
                </a14:m>
                <a:r>
                  <a:rPr lang="en-IN" sz="1050" dirty="0">
                    <a:solidFill>
                      <a:srgbClr val="FFFFFF"/>
                    </a:solidFill>
                    <a:latin typeface="Roboto Slab Regular"/>
                    <a:ea typeface="Roboto Slab Regular"/>
                    <a:sym typeface="Roboto Slab Regular"/>
                  </a:rPr>
                  <a:t> is a subset of P</a:t>
                </a:r>
              </a:p>
              <a:p>
                <a:endParaRPr lang="en-IN" sz="1050" dirty="0">
                  <a:solidFill>
                    <a:srgbClr val="FFFFFF"/>
                  </a:solidFill>
                  <a:latin typeface="Roboto Slab Regular"/>
                  <a:ea typeface="Roboto Slab Regular"/>
                  <a:sym typeface="Roboto Slab Regular"/>
                </a:endParaRPr>
              </a:p>
              <a:p>
                <a:r>
                  <a:rPr lang="en-IN" sz="1050" dirty="0">
                    <a:solidFill>
                      <a:srgbClr val="FFFFFF"/>
                    </a:solidFill>
                    <a:latin typeface="Roboto Slab Regular"/>
                    <a:ea typeface="Roboto Slab Regular"/>
                    <a:sym typeface="Roboto Slab Regular"/>
                  </a:rPr>
                  <a:t>K-Means aims at minimizing the following function</a:t>
                </a:r>
              </a:p>
            </p:txBody>
          </p:sp>
        </mc:Choice>
        <mc:Fallback xmlns="">
          <p:sp>
            <p:nvSpPr>
              <p:cNvPr id="6" name="TextBox 5">
                <a:extLst>
                  <a:ext uri="{FF2B5EF4-FFF2-40B4-BE49-F238E27FC236}">
                    <a16:creationId xmlns:a16="http://schemas.microsoft.com/office/drawing/2014/main" id="{52931B5A-14ED-4192-B57D-A7DE90A640A6}"/>
                  </a:ext>
                </a:extLst>
              </p:cNvPr>
              <p:cNvSpPr txBox="1">
                <a:spLocks noRot="1" noChangeAspect="1" noMove="1" noResize="1" noEditPoints="1" noAdjustHandles="1" noChangeArrowheads="1" noChangeShapeType="1" noTextEdit="1"/>
              </p:cNvSpPr>
              <p:nvPr/>
            </p:nvSpPr>
            <p:spPr>
              <a:xfrm>
                <a:off x="5297660" y="461041"/>
                <a:ext cx="3404897" cy="3156249"/>
              </a:xfrm>
              <a:prstGeom prst="rect">
                <a:avLst/>
              </a:prstGeom>
              <a:blipFill>
                <a:blip r:embed="rId2"/>
                <a:stretch>
                  <a:fillRect b="-193"/>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228B1774-B18C-460C-B15E-9FB1814F850A}"/>
              </a:ext>
            </a:extLst>
          </p:cNvPr>
          <p:cNvPicPr>
            <a:picLocks noChangeAspect="1"/>
          </p:cNvPicPr>
          <p:nvPr/>
        </p:nvPicPr>
        <p:blipFill rotWithShape="1">
          <a:blip r:embed="rId3"/>
          <a:srcRect l="38005" t="39550" r="38820" b="51910"/>
          <a:stretch/>
        </p:blipFill>
        <p:spPr>
          <a:xfrm>
            <a:off x="5213463" y="3799907"/>
            <a:ext cx="3573289" cy="740644"/>
          </a:xfrm>
          <a:prstGeom prst="rect">
            <a:avLst/>
          </a:prstGeom>
        </p:spPr>
      </p:pic>
      <p:pic>
        <p:nvPicPr>
          <p:cNvPr id="1026" name="Picture 2" descr="Clustering in Machine Learning - GeeksforGeeks">
            <a:extLst>
              <a:ext uri="{FF2B5EF4-FFF2-40B4-BE49-F238E27FC236}">
                <a16:creationId xmlns:a16="http://schemas.microsoft.com/office/drawing/2014/main" id="{3E6002E6-2267-46B1-A20E-BCD1F5B5C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89" y="3415710"/>
            <a:ext cx="2212569" cy="152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21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F44C-C40B-43B7-BA60-24DE3318B0A9}"/>
              </a:ext>
            </a:extLst>
          </p:cNvPr>
          <p:cNvSpPr>
            <a:spLocks noGrp="1"/>
          </p:cNvSpPr>
          <p:nvPr>
            <p:ph type="ctrTitle"/>
          </p:nvPr>
        </p:nvSpPr>
        <p:spPr>
          <a:xfrm>
            <a:off x="180184" y="240473"/>
            <a:ext cx="3477416" cy="766002"/>
          </a:xfrm>
        </p:spPr>
        <p:txBody>
          <a:bodyPr/>
          <a:lstStyle/>
          <a:p>
            <a:r>
              <a:rPr lang="en-US" dirty="0"/>
              <a:t>K-Means algorithm and Python Code</a:t>
            </a:r>
            <a:endParaRPr lang="en-IN" dirty="0"/>
          </a:p>
        </p:txBody>
      </p:sp>
      <p:sp>
        <p:nvSpPr>
          <p:cNvPr id="4" name="Rectangle 1">
            <a:extLst>
              <a:ext uri="{FF2B5EF4-FFF2-40B4-BE49-F238E27FC236}">
                <a16:creationId xmlns:a16="http://schemas.microsoft.com/office/drawing/2014/main" id="{7CC64E98-2F52-4F3B-ACEF-F5488953E70F}"/>
              </a:ext>
            </a:extLst>
          </p:cNvPr>
          <p:cNvSpPr>
            <a:spLocks noChangeArrowheads="1"/>
          </p:cNvSpPr>
          <p:nvPr/>
        </p:nvSpPr>
        <p:spPr bwMode="auto">
          <a:xfrm>
            <a:off x="180184" y="1049884"/>
            <a:ext cx="837214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Let X = {x1,x2,x3,……..,xn} be the set of data points and V = {v1,v2,…….,vc} be the set of centers.</a:t>
            </a: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050" dirty="0">
              <a:solidFill>
                <a:srgbClr val="FFFFFF"/>
              </a:solidFill>
              <a:latin typeface="Roboto Slab Regular"/>
              <a:ea typeface="Roboto Slab Regular"/>
            </a:endParaRP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1) Randomly select ‘c’ cluster centers.</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2) Calculate the distance between each data point and cluster centers.</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3) Assign the data point to the cluster center whose distance from the cluster center is minimum of all the cluster centers..</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4) Recalculate the new cluster center by taking mean of every point in that cluster     </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5) Recalculate the distance between each data point and new obtained cluster centers.</a:t>
            </a: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6) If no data point was reassigned then stop, otherwise repeat from step 3)</a:t>
            </a: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050" dirty="0">
              <a:solidFill>
                <a:srgbClr val="FFFFFF"/>
              </a:solidFill>
              <a:latin typeface="Roboto Slab Regular"/>
              <a:ea typeface="Roboto Slab Regular"/>
            </a:endParaRP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After performing the clustering of citizens into k groups each group has a mathematically generated centroid which is shifted to the nearest auth center and that auth center is assigned all the citizens in that cluster group.</a:t>
            </a: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050" dirty="0">
              <a:solidFill>
                <a:srgbClr val="FFFFFF"/>
              </a:solidFill>
              <a:latin typeface="Roboto Slab Regular"/>
              <a:ea typeface="Roboto Slab Regular"/>
            </a:endParaRPr>
          </a:p>
          <a:p>
            <a:pPr marL="0" marR="0" lvl="0" indent="0" algn="l" defTabSz="914400" rtl="0" eaLnBrk="0" fontAlgn="t" latinLnBrk="0" hangingPunct="0">
              <a:lnSpc>
                <a:spcPct val="100000"/>
              </a:lnSpc>
              <a:spcBef>
                <a:spcPct val="0"/>
              </a:spcBef>
              <a:spcAft>
                <a:spcPct val="0"/>
              </a:spcAft>
              <a:buClrTx/>
              <a:buSzTx/>
              <a:buFontTx/>
              <a:buNone/>
              <a:tabLst/>
            </a:pPr>
            <a:r>
              <a:rPr lang="en-US" altLang="en-US" sz="1050" dirty="0">
                <a:solidFill>
                  <a:srgbClr val="FFFFFF"/>
                </a:solidFill>
                <a:latin typeface="Roboto Slab Regular"/>
                <a:ea typeface="Roboto Slab Regular"/>
              </a:rPr>
              <a:t>Advantages of K-Means Clustering</a:t>
            </a:r>
          </a:p>
          <a:p>
            <a:pPr marL="228600" marR="0" lvl="0" indent="-228600" algn="l" defTabSz="914400" rtl="0" eaLnBrk="0" fontAlgn="t" latinLnBrk="0" hangingPunct="0">
              <a:lnSpc>
                <a:spcPct val="100000"/>
              </a:lnSpc>
              <a:spcBef>
                <a:spcPct val="0"/>
              </a:spcBef>
              <a:spcAft>
                <a:spcPct val="0"/>
              </a:spcAft>
              <a:buClrTx/>
              <a:buSzTx/>
              <a:buFont typeface="+mj-lt"/>
              <a:buAutoNum type="arabicPeriod"/>
              <a:tabLst/>
            </a:pPr>
            <a:r>
              <a:rPr lang="en-US" altLang="en-US" sz="1050" dirty="0">
                <a:solidFill>
                  <a:srgbClr val="FFFFFF"/>
                </a:solidFill>
                <a:latin typeface="Roboto Slab Regular"/>
                <a:ea typeface="Roboto Slab Regular"/>
              </a:rPr>
              <a:t>K-Means clustering is a much faster way for generating such clusters and will be much more efficient when the data is much bigger </a:t>
            </a:r>
          </a:p>
          <a:p>
            <a:pPr marL="228600" marR="0" lvl="0" indent="-228600" algn="l" defTabSz="914400" rtl="0" eaLnBrk="0" fontAlgn="t" latinLnBrk="0" hangingPunct="0">
              <a:lnSpc>
                <a:spcPct val="100000"/>
              </a:lnSpc>
              <a:spcBef>
                <a:spcPct val="0"/>
              </a:spcBef>
              <a:spcAft>
                <a:spcPct val="0"/>
              </a:spcAft>
              <a:buClrTx/>
              <a:buSzTx/>
              <a:buFont typeface="+mj-lt"/>
              <a:buAutoNum type="arabicPeriod"/>
              <a:tabLst/>
            </a:pPr>
            <a:r>
              <a:rPr lang="en-US" altLang="en-US" sz="1050" dirty="0">
                <a:solidFill>
                  <a:srgbClr val="FFFFFF"/>
                </a:solidFill>
                <a:latin typeface="Roboto Slab Regular"/>
                <a:ea typeface="Roboto Slab Regular"/>
              </a:rPr>
              <a:t>K-Means generates exactly k groups and hence if there are k auth centers all of them will be utilized</a:t>
            </a:r>
          </a:p>
        </p:txBody>
      </p:sp>
      <p:sp>
        <p:nvSpPr>
          <p:cNvPr id="5" name="AutoShape 2">
            <a:extLst>
              <a:ext uri="{FF2B5EF4-FFF2-40B4-BE49-F238E27FC236}">
                <a16:creationId xmlns:a16="http://schemas.microsoft.com/office/drawing/2014/main" id="{FCEFD672-8634-49A2-A6C3-8C2A724A3172}"/>
              </a:ext>
            </a:extLst>
          </p:cNvPr>
          <p:cNvSpPr>
            <a:spLocks noChangeAspect="1" noChangeArrowheads="1"/>
          </p:cNvSpPr>
          <p:nvPr/>
        </p:nvSpPr>
        <p:spPr bwMode="auto">
          <a:xfrm>
            <a:off x="127000" y="1006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943A3FD3-ED48-4FC3-A658-E6241B546005}"/>
              </a:ext>
            </a:extLst>
          </p:cNvPr>
          <p:cNvPicPr>
            <a:picLocks noChangeAspect="1"/>
          </p:cNvPicPr>
          <p:nvPr/>
        </p:nvPicPr>
        <p:blipFill rotWithShape="1">
          <a:blip r:embed="rId2"/>
          <a:srcRect l="29748" t="21214" r="15294" b="58319"/>
          <a:stretch/>
        </p:blipFill>
        <p:spPr>
          <a:xfrm>
            <a:off x="2059321" y="3850314"/>
            <a:ext cx="5025358" cy="1052713"/>
          </a:xfrm>
          <a:prstGeom prst="rect">
            <a:avLst/>
          </a:prstGeom>
        </p:spPr>
      </p:pic>
    </p:spTree>
    <p:extLst>
      <p:ext uri="{BB962C8B-B14F-4D97-AF65-F5344CB8AC3E}">
        <p14:creationId xmlns:p14="http://schemas.microsoft.com/office/powerpoint/2010/main" val="274895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488DB2F-BC9B-4CBF-A003-5ED08206DA8E}"/>
              </a:ext>
            </a:extLst>
          </p:cNvPr>
          <p:cNvSpPr txBox="1"/>
          <p:nvPr/>
        </p:nvSpPr>
        <p:spPr>
          <a:xfrm>
            <a:off x="3050562" y="2343630"/>
            <a:ext cx="5702940" cy="2571075"/>
          </a:xfrm>
          <a:prstGeom prst="rect">
            <a:avLst/>
          </a:prstGeom>
          <a:solidFill>
            <a:schemeClr val="accent4">
              <a:lumMod val="50000"/>
              <a:lumOff val="50000"/>
            </a:schemeClr>
          </a:solidFill>
        </p:spPr>
        <p:txBody>
          <a:bodyPr wrap="square" rtlCol="0">
            <a:spAutoFit/>
          </a:bodyPr>
          <a:lstStyle/>
          <a:p>
            <a:endParaRPr lang="en-IN" dirty="0"/>
          </a:p>
        </p:txBody>
      </p:sp>
      <p:sp>
        <p:nvSpPr>
          <p:cNvPr id="2" name="Title 1">
            <a:extLst>
              <a:ext uri="{FF2B5EF4-FFF2-40B4-BE49-F238E27FC236}">
                <a16:creationId xmlns:a16="http://schemas.microsoft.com/office/drawing/2014/main" id="{C3521593-2FF7-42E2-BDF0-048E43A8334F}"/>
              </a:ext>
            </a:extLst>
          </p:cNvPr>
          <p:cNvSpPr>
            <a:spLocks noGrp="1"/>
          </p:cNvSpPr>
          <p:nvPr>
            <p:ph type="ctrTitle"/>
          </p:nvPr>
        </p:nvSpPr>
        <p:spPr>
          <a:xfrm>
            <a:off x="244502" y="533748"/>
            <a:ext cx="2524595" cy="538497"/>
          </a:xfrm>
        </p:spPr>
        <p:txBody>
          <a:bodyPr/>
          <a:lstStyle/>
          <a:p>
            <a:r>
              <a:rPr lang="en-US" dirty="0"/>
              <a:t>Clustering Results and creating graph</a:t>
            </a:r>
            <a:endParaRPr lang="en-IN" dirty="0"/>
          </a:p>
        </p:txBody>
      </p:sp>
      <p:graphicFrame>
        <p:nvGraphicFramePr>
          <p:cNvPr id="7" name="Table 6">
            <a:extLst>
              <a:ext uri="{FF2B5EF4-FFF2-40B4-BE49-F238E27FC236}">
                <a16:creationId xmlns:a16="http://schemas.microsoft.com/office/drawing/2014/main" id="{FC4203A0-26A7-4E27-B50C-2AE975A6B8F9}"/>
              </a:ext>
            </a:extLst>
          </p:cNvPr>
          <p:cNvGraphicFramePr>
            <a:graphicFrameLocks noGrp="1"/>
          </p:cNvGraphicFramePr>
          <p:nvPr>
            <p:extLst>
              <p:ext uri="{D42A27DB-BD31-4B8C-83A1-F6EECF244321}">
                <p14:modId xmlns:p14="http://schemas.microsoft.com/office/powerpoint/2010/main" val="644162494"/>
              </p:ext>
            </p:extLst>
          </p:nvPr>
        </p:nvGraphicFramePr>
        <p:xfrm>
          <a:off x="3064079" y="226386"/>
          <a:ext cx="5676900" cy="1841500"/>
        </p:xfrm>
        <a:graphic>
          <a:graphicData uri="http://schemas.openxmlformats.org/drawingml/2006/table">
            <a:tbl>
              <a:tblPr>
                <a:tableStyleId>{775DCB02-9BB8-47FD-8907-85C794F793BA}</a:tableStyleId>
              </a:tblPr>
              <a:tblGrid>
                <a:gridCol w="609600">
                  <a:extLst>
                    <a:ext uri="{9D8B030D-6E8A-4147-A177-3AD203B41FA5}">
                      <a16:colId xmlns:a16="http://schemas.microsoft.com/office/drawing/2014/main" val="3275245761"/>
                    </a:ext>
                  </a:extLst>
                </a:gridCol>
                <a:gridCol w="609600">
                  <a:extLst>
                    <a:ext uri="{9D8B030D-6E8A-4147-A177-3AD203B41FA5}">
                      <a16:colId xmlns:a16="http://schemas.microsoft.com/office/drawing/2014/main" val="4004483266"/>
                    </a:ext>
                  </a:extLst>
                </a:gridCol>
                <a:gridCol w="609600">
                  <a:extLst>
                    <a:ext uri="{9D8B030D-6E8A-4147-A177-3AD203B41FA5}">
                      <a16:colId xmlns:a16="http://schemas.microsoft.com/office/drawing/2014/main" val="438721288"/>
                    </a:ext>
                  </a:extLst>
                </a:gridCol>
                <a:gridCol w="609600">
                  <a:extLst>
                    <a:ext uri="{9D8B030D-6E8A-4147-A177-3AD203B41FA5}">
                      <a16:colId xmlns:a16="http://schemas.microsoft.com/office/drawing/2014/main" val="4170959764"/>
                    </a:ext>
                  </a:extLst>
                </a:gridCol>
                <a:gridCol w="609600">
                  <a:extLst>
                    <a:ext uri="{9D8B030D-6E8A-4147-A177-3AD203B41FA5}">
                      <a16:colId xmlns:a16="http://schemas.microsoft.com/office/drawing/2014/main" val="2183346394"/>
                    </a:ext>
                  </a:extLst>
                </a:gridCol>
                <a:gridCol w="825500">
                  <a:extLst>
                    <a:ext uri="{9D8B030D-6E8A-4147-A177-3AD203B41FA5}">
                      <a16:colId xmlns:a16="http://schemas.microsoft.com/office/drawing/2014/main" val="3224445219"/>
                    </a:ext>
                  </a:extLst>
                </a:gridCol>
                <a:gridCol w="850900">
                  <a:extLst>
                    <a:ext uri="{9D8B030D-6E8A-4147-A177-3AD203B41FA5}">
                      <a16:colId xmlns:a16="http://schemas.microsoft.com/office/drawing/2014/main" val="3916315"/>
                    </a:ext>
                  </a:extLst>
                </a:gridCol>
                <a:gridCol w="952500">
                  <a:extLst>
                    <a:ext uri="{9D8B030D-6E8A-4147-A177-3AD203B41FA5}">
                      <a16:colId xmlns:a16="http://schemas.microsoft.com/office/drawing/2014/main" val="3899853285"/>
                    </a:ext>
                  </a:extLst>
                </a:gridCol>
              </a:tblGrid>
              <a:tr h="184150">
                <a:tc>
                  <a:txBody>
                    <a:bodyPr/>
                    <a:lstStyle/>
                    <a:p>
                      <a:pPr algn="ctr" fontAlgn="t"/>
                      <a:r>
                        <a:rPr lang="en-IN" sz="1100" u="none" strike="noStrike" dirty="0">
                          <a:effectLst/>
                        </a:rPr>
                        <a:t>Lat</a:t>
                      </a:r>
                      <a:endParaRPr lang="en-IN" sz="1100" b="1" i="0" u="none" strike="noStrike" dirty="0">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dirty="0">
                          <a:effectLst/>
                        </a:rPr>
                        <a:t>Long</a:t>
                      </a:r>
                      <a:endParaRPr lang="en-IN" sz="1100" b="1" i="0" u="none" strike="noStrike" dirty="0">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identity</a:t>
                      </a:r>
                      <a:endParaRPr lang="en-IN" sz="1100" b="1"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level</a:t>
                      </a:r>
                      <a:endParaRPr lang="en-IN" sz="1100" b="1"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Cluster</a:t>
                      </a:r>
                      <a:endParaRPr lang="en-IN" sz="1100" b="1"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Center Lat</a:t>
                      </a:r>
                      <a:endParaRPr lang="en-IN" sz="1100" b="1"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Center Long</a:t>
                      </a:r>
                      <a:endParaRPr lang="en-IN" sz="1100" b="1" i="0" u="none" strike="noStrike">
                        <a:solidFill>
                          <a:srgbClr val="000000"/>
                        </a:solidFill>
                        <a:effectLst/>
                        <a:latin typeface="Calibri" panose="020F0502020204030204" pitchFamily="34" charset="0"/>
                      </a:endParaRPr>
                    </a:p>
                  </a:txBody>
                  <a:tcPr marL="6350" marR="6350" marT="6350" marB="0"/>
                </a:tc>
                <a:tc>
                  <a:txBody>
                    <a:bodyPr/>
                    <a:lstStyle/>
                    <a:p>
                      <a:pPr algn="ctr" fontAlgn="t"/>
                      <a:r>
                        <a:rPr lang="en-IN" sz="1100" u="none" strike="noStrike">
                          <a:effectLst/>
                        </a:rPr>
                        <a:t>Auth Center</a:t>
                      </a:r>
                      <a:endParaRPr lang="en-IN" sz="1100" b="1" i="0" u="none" strike="noStrike">
                        <a:solidFill>
                          <a:srgbClr val="000000"/>
                        </a:solidFill>
                        <a:effectLst/>
                        <a:latin typeface="Calibri" panose="020F0502020204030204" pitchFamily="34" charset="0"/>
                      </a:endParaRPr>
                    </a:p>
                  </a:txBody>
                  <a:tcPr marL="6350" marR="6350" marT="6350" marB="0"/>
                </a:tc>
                <a:extLst>
                  <a:ext uri="{0D108BD9-81ED-4DB2-BD59-A6C34878D82A}">
                    <a16:rowId xmlns:a16="http://schemas.microsoft.com/office/drawing/2014/main" val="3252644105"/>
                  </a:ext>
                </a:extLst>
              </a:tr>
              <a:tr h="184150">
                <a:tc>
                  <a:txBody>
                    <a:bodyPr/>
                    <a:lstStyle/>
                    <a:p>
                      <a:pPr algn="ctr" fontAlgn="b"/>
                      <a:r>
                        <a:rPr lang="en-IN" sz="1100" u="none" strike="noStrike">
                          <a:effectLst/>
                        </a:rPr>
                        <a:t>28.61419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77.07154</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citizen 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28.6256914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77.10194107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auth 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51488380"/>
                  </a:ext>
                </a:extLst>
              </a:tr>
              <a:tr h="184150">
                <a:tc>
                  <a:txBody>
                    <a:bodyPr/>
                    <a:lstStyle/>
                    <a:p>
                      <a:pPr algn="ctr" fontAlgn="b"/>
                      <a:r>
                        <a:rPr lang="en-IN" sz="1100" u="none" strike="noStrike">
                          <a:effectLst/>
                        </a:rPr>
                        <a:t>28.67979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77.19491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citizen 8</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5</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28.720002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77.220003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auth 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47219395"/>
                  </a:ext>
                </a:extLst>
              </a:tr>
              <a:tr h="184150">
                <a:tc>
                  <a:txBody>
                    <a:bodyPr/>
                    <a:lstStyle/>
                    <a:p>
                      <a:pPr algn="ctr" fontAlgn="b"/>
                      <a:r>
                        <a:rPr lang="en-IN" sz="1100" u="none" strike="noStrike">
                          <a:effectLst/>
                        </a:rPr>
                        <a:t>28.71745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77.15087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8</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28.7259717</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77.162658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auth 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67519400"/>
                  </a:ext>
                </a:extLst>
              </a:tr>
              <a:tr h="184150">
                <a:tc>
                  <a:txBody>
                    <a:bodyPr/>
                    <a:lstStyle/>
                    <a:p>
                      <a:pPr algn="ctr" fontAlgn="b"/>
                      <a:r>
                        <a:rPr lang="en-IN" sz="1100" u="none" strike="noStrike">
                          <a:effectLst/>
                        </a:rPr>
                        <a:t>28.65952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77.20501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28.6499765</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77.2320588</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auth 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0928916"/>
                  </a:ext>
                </a:extLst>
              </a:tr>
              <a:tr h="184150">
                <a:tc>
                  <a:txBody>
                    <a:bodyPr/>
                    <a:lstStyle/>
                    <a:p>
                      <a:pPr algn="ctr" fontAlgn="b"/>
                      <a:r>
                        <a:rPr lang="en-IN" sz="1100" u="none" strike="noStrike">
                          <a:effectLst/>
                        </a:rPr>
                        <a:t>28.60014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77.22649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36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28.61609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77.243048</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auth 4</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41744052"/>
                  </a:ext>
                </a:extLst>
              </a:tr>
              <a:tr h="184150">
                <a:tc>
                  <a:txBody>
                    <a:bodyPr/>
                    <a:lstStyle/>
                    <a:p>
                      <a:pPr algn="ctr" fontAlgn="b"/>
                      <a:r>
                        <a:rPr lang="en-IN" sz="1100" u="none" strike="noStrike">
                          <a:effectLst/>
                        </a:rPr>
                        <a:t>28.66916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77.31227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41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28.6926703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77.28354435</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auth 3</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79183113"/>
                  </a:ext>
                </a:extLst>
              </a:tr>
              <a:tr h="184150">
                <a:tc>
                  <a:txBody>
                    <a:bodyPr/>
                    <a:lstStyle/>
                    <a:p>
                      <a:pPr algn="ctr" fontAlgn="b"/>
                      <a:r>
                        <a:rPr lang="en-IN" sz="1100" u="none" strike="noStrike">
                          <a:effectLst/>
                        </a:rPr>
                        <a:t>28.57416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77.19537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64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28.5735343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77.1863593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auth 8</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0532965"/>
                  </a:ext>
                </a:extLst>
              </a:tr>
              <a:tr h="184150">
                <a:tc>
                  <a:txBody>
                    <a:bodyPr/>
                    <a:lstStyle/>
                    <a:p>
                      <a:pPr algn="ctr" fontAlgn="b"/>
                      <a:r>
                        <a:rPr lang="en-IN" sz="1100" u="none" strike="noStrike">
                          <a:effectLst/>
                        </a:rPr>
                        <a:t>28.56366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77.28905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28.5115704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77.3026233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auth 5</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3869506"/>
                  </a:ext>
                </a:extLst>
              </a:tr>
              <a:tr h="184150">
                <a:tc>
                  <a:txBody>
                    <a:bodyPr/>
                    <a:lstStyle/>
                    <a:p>
                      <a:pPr algn="ctr" fontAlgn="b"/>
                      <a:r>
                        <a:rPr lang="en-IN" sz="1100" u="none" strike="noStrike">
                          <a:effectLst/>
                        </a:rPr>
                        <a:t>28.54001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77.11978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citizen 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28.5012304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77.1823908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auth 9</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57708678"/>
                  </a:ext>
                </a:extLst>
              </a:tr>
            </a:tbl>
          </a:graphicData>
        </a:graphic>
      </p:graphicFrame>
      <p:sp>
        <p:nvSpPr>
          <p:cNvPr id="9" name="Rectangle 1">
            <a:extLst>
              <a:ext uri="{FF2B5EF4-FFF2-40B4-BE49-F238E27FC236}">
                <a16:creationId xmlns:a16="http://schemas.microsoft.com/office/drawing/2014/main" id="{7F336832-A263-4C5C-8131-D665D0A18FEA}"/>
              </a:ext>
            </a:extLst>
          </p:cNvPr>
          <p:cNvSpPr>
            <a:spLocks noChangeArrowheads="1"/>
          </p:cNvSpPr>
          <p:nvPr/>
        </p:nvSpPr>
        <p:spPr bwMode="auto">
          <a:xfrm>
            <a:off x="244502" y="1072245"/>
            <a:ext cx="2470805"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t" hangingPunct="0">
              <a:spcBef>
                <a:spcPct val="0"/>
              </a:spcBef>
              <a:spcAft>
                <a:spcPct val="0"/>
              </a:spcAft>
              <a:buClrTx/>
            </a:pPr>
            <a:r>
              <a:rPr lang="en-US" sz="1050" dirty="0">
                <a:solidFill>
                  <a:srgbClr val="FFFFFF"/>
                </a:solidFill>
                <a:latin typeface="Roboto Slab Regular"/>
                <a:ea typeface="Roboto Slab Regular"/>
              </a:rPr>
              <a:t>Clustering assigns auth center to every citizen and the table above gives an example of a citizen from every cluster. This data is used to create k weighted and connected graphs each representing a cluster.</a:t>
            </a:r>
            <a:endParaRPr lang="en-US" altLang="en-US" sz="1050" dirty="0">
              <a:solidFill>
                <a:srgbClr val="FFFFFF"/>
              </a:solidFill>
              <a:latin typeface="Roboto Slab Regular"/>
              <a:ea typeface="Roboto Slab Regular"/>
            </a:endParaRPr>
          </a:p>
          <a:p>
            <a:pPr lvl="0" eaLnBrk="0" fontAlgn="t" hangingPunct="0">
              <a:spcBef>
                <a:spcPct val="0"/>
              </a:spcBef>
              <a:spcAft>
                <a:spcPct val="0"/>
              </a:spcAft>
              <a:buClrTx/>
            </a:pPr>
            <a:r>
              <a:rPr lang="en-US" altLang="en-US" sz="1050" dirty="0">
                <a:solidFill>
                  <a:srgbClr val="FFFFFF"/>
                </a:solidFill>
                <a:latin typeface="Roboto Slab Regular"/>
                <a:ea typeface="Roboto Slab Regular"/>
              </a:rPr>
              <a:t>Graphs of different clusters are not interconnected</a:t>
            </a:r>
          </a:p>
          <a:p>
            <a:pPr eaLnBrk="0" fontAlgn="t" hangingPunct="0">
              <a:spcBef>
                <a:spcPct val="0"/>
              </a:spcBef>
              <a:spcAft>
                <a:spcPct val="0"/>
              </a:spcAft>
              <a:buClrTx/>
            </a:pPr>
            <a:endParaRPr lang="en-US" sz="1050" dirty="0">
              <a:solidFill>
                <a:srgbClr val="FFFFFF"/>
              </a:solidFill>
              <a:latin typeface="Roboto Slab Regular"/>
              <a:ea typeface="Roboto Slab Regular"/>
            </a:endParaRP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050" dirty="0">
              <a:solidFill>
                <a:srgbClr val="FFFFFF"/>
              </a:solidFill>
              <a:latin typeface="Roboto Slab Regular"/>
              <a:ea typeface="Roboto Slab Regular"/>
            </a:endParaRPr>
          </a:p>
        </p:txBody>
      </p:sp>
      <mc:AlternateContent xmlns:mc="http://schemas.openxmlformats.org/markup-compatibility/2006" xmlns:a14="http://schemas.microsoft.com/office/drawing/2010/main">
        <mc:Choice Requires="a14">
          <p:sp>
            <p:nvSpPr>
              <p:cNvPr id="10" name="Rectangle 1">
                <a:extLst>
                  <a:ext uri="{FF2B5EF4-FFF2-40B4-BE49-F238E27FC236}">
                    <a16:creationId xmlns:a16="http://schemas.microsoft.com/office/drawing/2014/main" id="{B2CB1E92-1181-4226-BF50-C2251FCC4E9C}"/>
                  </a:ext>
                </a:extLst>
              </p:cNvPr>
              <p:cNvSpPr>
                <a:spLocks noChangeArrowheads="1"/>
              </p:cNvSpPr>
              <p:nvPr/>
            </p:nvSpPr>
            <p:spPr bwMode="auto">
              <a:xfrm>
                <a:off x="180040" y="2647474"/>
                <a:ext cx="2823355" cy="169174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t" hangingPunct="0">
                  <a:spcBef>
                    <a:spcPct val="0"/>
                  </a:spcBef>
                  <a:spcAft>
                    <a:spcPct val="0"/>
                  </a:spcAft>
                  <a:buClrTx/>
                </a:pPr>
                <a14:m>
                  <m:oMath xmlns:m="http://schemas.openxmlformats.org/officeDocument/2006/math">
                    <m:sSub>
                      <m:sSubPr>
                        <m:ctrlPr>
                          <a:rPr lang="en-US" altLang="en-US" sz="1200" i="1" smtClean="0">
                            <a:solidFill>
                              <a:srgbClr val="FFFFFF"/>
                            </a:solidFill>
                            <a:latin typeface="Cambria Math" panose="02040503050406030204" pitchFamily="18" charset="0"/>
                            <a:ea typeface="Roboto Slab Regular"/>
                          </a:rPr>
                        </m:ctrlPr>
                      </m:sSubPr>
                      <m:e>
                        <m:r>
                          <a:rPr lang="en-US" altLang="en-US" sz="1200" b="0" i="1" smtClean="0">
                            <a:solidFill>
                              <a:srgbClr val="FFFFFF"/>
                            </a:solidFill>
                            <a:latin typeface="Cambria Math" panose="02040503050406030204" pitchFamily="18" charset="0"/>
                            <a:ea typeface="Roboto Slab Regular"/>
                          </a:rPr>
                          <m:t>𝐺</m:t>
                        </m:r>
                      </m:e>
                      <m:sub>
                        <m:r>
                          <a:rPr lang="en-US" altLang="en-US" sz="1200" b="0" i="1" smtClean="0">
                            <a:solidFill>
                              <a:srgbClr val="FFFFFF"/>
                            </a:solidFill>
                            <a:latin typeface="Cambria Math" panose="02040503050406030204" pitchFamily="18" charset="0"/>
                            <a:ea typeface="Roboto Slab Regular"/>
                          </a:rPr>
                          <m:t>𝑖</m:t>
                        </m:r>
                      </m:sub>
                    </m:sSub>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𝐺𝑟𝑎𝑝h</m:t>
                    </m:r>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𝑓𝑜𝑟</m:t>
                    </m:r>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𝑡h𝑒</m:t>
                    </m:r>
                    <m:r>
                      <a:rPr lang="en-US" altLang="en-US" sz="1200" b="0" i="1" smtClean="0">
                        <a:solidFill>
                          <a:srgbClr val="FFFFFF"/>
                        </a:solidFill>
                        <a:latin typeface="Cambria Math" panose="02040503050406030204" pitchFamily="18" charset="0"/>
                        <a:ea typeface="Roboto Slab Regular"/>
                      </a:rPr>
                      <m:t> </m:t>
                    </m:r>
                    <m:sSup>
                      <m:sSupPr>
                        <m:ctrlPr>
                          <a:rPr lang="en-US" altLang="en-US" sz="1200" b="0" i="1" smtClean="0">
                            <a:solidFill>
                              <a:srgbClr val="FFFFFF"/>
                            </a:solidFill>
                            <a:latin typeface="Cambria Math" panose="02040503050406030204" pitchFamily="18" charset="0"/>
                            <a:ea typeface="Roboto Slab Regular"/>
                          </a:rPr>
                        </m:ctrlPr>
                      </m:sSupPr>
                      <m:e>
                        <m:r>
                          <a:rPr lang="en-US" altLang="en-US" sz="1200" b="0" i="1" smtClean="0">
                            <a:solidFill>
                              <a:srgbClr val="FFFFFF"/>
                            </a:solidFill>
                            <a:latin typeface="Cambria Math" panose="02040503050406030204" pitchFamily="18" charset="0"/>
                            <a:ea typeface="Roboto Slab Regular"/>
                          </a:rPr>
                          <m:t>𝑖</m:t>
                        </m:r>
                      </m:e>
                      <m:sup>
                        <m:r>
                          <a:rPr lang="en-US" altLang="en-US" sz="1200" b="0" i="1" smtClean="0">
                            <a:solidFill>
                              <a:srgbClr val="FFFFFF"/>
                            </a:solidFill>
                            <a:latin typeface="Cambria Math" panose="02040503050406030204" pitchFamily="18" charset="0"/>
                            <a:ea typeface="Roboto Slab Regular"/>
                          </a:rPr>
                          <m:t>𝑡h</m:t>
                        </m:r>
                      </m:sup>
                    </m:sSup>
                  </m:oMath>
                </a14:m>
                <a:r>
                  <a:rPr lang="en-US" altLang="en-US" sz="1200" dirty="0">
                    <a:solidFill>
                      <a:srgbClr val="FFFFFF"/>
                    </a:solidFill>
                    <a:latin typeface="Roboto Slab Regular"/>
                    <a:ea typeface="Roboto Slab Regular"/>
                  </a:rPr>
                  <a:t> </a:t>
                </a:r>
                <a:r>
                  <a:rPr lang="en-US" altLang="en-US" sz="1100" dirty="0">
                    <a:solidFill>
                      <a:srgbClr val="FFFFFF"/>
                    </a:solidFill>
                    <a:latin typeface="Roboto Slab Regular"/>
                    <a:ea typeface="Roboto Slab Regular"/>
                  </a:rPr>
                  <a:t>cluster, </a:t>
                </a:r>
                <a:r>
                  <a:rPr lang="en-US" altLang="en-US" sz="1000" dirty="0">
                    <a:solidFill>
                      <a:srgbClr val="FFFFFF"/>
                    </a:solidFill>
                    <a:latin typeface="Roboto Slab Regular"/>
                    <a:ea typeface="Roboto Slab Regular"/>
                  </a:rPr>
                  <a:t> </a:t>
                </a:r>
                <a:r>
                  <a:rPr lang="en-US" altLang="en-US" sz="1050" dirty="0">
                    <a:solidFill>
                      <a:srgbClr val="FFFFFF"/>
                    </a:solidFill>
                    <a:latin typeface="Roboto Slab Regular"/>
                    <a:ea typeface="Roboto Slab Regular"/>
                  </a:rPr>
                  <a:t>1 </a:t>
                </a:r>
                <a14:m>
                  <m:oMath xmlns:m="http://schemas.openxmlformats.org/officeDocument/2006/math">
                    <m:r>
                      <a:rPr lang="en-US" altLang="en-US" sz="1200" i="1">
                        <a:solidFill>
                          <a:srgbClr val="FFFFFF"/>
                        </a:solidFill>
                        <a:latin typeface="Cambria Math" panose="02040503050406030204" pitchFamily="18" charset="0"/>
                        <a:ea typeface="Cambria Math" panose="02040503050406030204" pitchFamily="18" charset="0"/>
                      </a:rPr>
                      <m:t>≤</m:t>
                    </m:r>
                    <m:r>
                      <a:rPr lang="en-US" altLang="en-US" sz="1200" i="1">
                        <a:solidFill>
                          <a:srgbClr val="FFFFFF"/>
                        </a:solidFill>
                        <a:latin typeface="Cambria Math" panose="02040503050406030204" pitchFamily="18" charset="0"/>
                        <a:ea typeface="Cambria Math" panose="02040503050406030204" pitchFamily="18" charset="0"/>
                      </a:rPr>
                      <m:t>𝑖</m:t>
                    </m:r>
                    <m:r>
                      <a:rPr lang="en-US" altLang="en-US" sz="1200" i="1">
                        <a:solidFill>
                          <a:srgbClr val="FFFFFF"/>
                        </a:solidFill>
                        <a:latin typeface="Cambria Math" panose="02040503050406030204" pitchFamily="18" charset="0"/>
                        <a:ea typeface="Cambria Math" panose="02040503050406030204" pitchFamily="18" charset="0"/>
                      </a:rPr>
                      <m:t> ≤</m:t>
                    </m:r>
                    <m:r>
                      <a:rPr lang="en-US" altLang="en-US" sz="1200" i="1">
                        <a:solidFill>
                          <a:srgbClr val="FFFFFF"/>
                        </a:solidFill>
                        <a:latin typeface="Cambria Math" panose="02040503050406030204" pitchFamily="18" charset="0"/>
                        <a:ea typeface="Cambria Math" panose="02040503050406030204" pitchFamily="18" charset="0"/>
                      </a:rPr>
                      <m:t>𝑘</m:t>
                    </m:r>
                  </m:oMath>
                </a14:m>
                <a:endParaRPr lang="en-US" altLang="en-US" sz="1600" dirty="0">
                  <a:solidFill>
                    <a:srgbClr val="FFFFFF"/>
                  </a:solidFill>
                  <a:latin typeface="Roboto Slab Regular"/>
                  <a:ea typeface="Roboto Slab Regular"/>
                </a:endParaRP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200" dirty="0">
                  <a:solidFill>
                    <a:srgbClr val="FFFFFF"/>
                  </a:solidFill>
                  <a:latin typeface="Roboto Slab Regular"/>
                  <a:ea typeface="Roboto Slab Regular"/>
                </a:endParaRPr>
              </a:p>
              <a:p>
                <a:pPr lvl="0" eaLnBrk="0" fontAlgn="t" hangingPunct="0">
                  <a:spcBef>
                    <a:spcPct val="0"/>
                  </a:spcBef>
                  <a:spcAft>
                    <a:spcPct val="0"/>
                  </a:spcAft>
                  <a:buClrTx/>
                </a:pPr>
                <a14:m>
                  <m:oMath xmlns:m="http://schemas.openxmlformats.org/officeDocument/2006/math">
                    <m:sSub>
                      <m:sSubPr>
                        <m:ctrlPr>
                          <a:rPr lang="en-US" altLang="en-US" sz="1200" i="1" smtClean="0">
                            <a:solidFill>
                              <a:srgbClr val="FFFFFF"/>
                            </a:solidFill>
                            <a:latin typeface="Cambria Math" panose="02040503050406030204" pitchFamily="18" charset="0"/>
                            <a:ea typeface="Roboto Slab Regular"/>
                          </a:rPr>
                        </m:ctrlPr>
                      </m:sSubPr>
                      <m:e>
                        <m:r>
                          <a:rPr lang="en-US" altLang="en-US" sz="1200" b="0" i="1" smtClean="0">
                            <a:solidFill>
                              <a:srgbClr val="FFFFFF"/>
                            </a:solidFill>
                            <a:latin typeface="Cambria Math" panose="02040503050406030204" pitchFamily="18" charset="0"/>
                            <a:ea typeface="Roboto Slab Regular"/>
                          </a:rPr>
                          <m:t>𝑉</m:t>
                        </m:r>
                      </m:e>
                      <m:sub>
                        <m:r>
                          <a:rPr lang="en-US" altLang="en-US" sz="1200" b="0" i="1" smtClean="0">
                            <a:solidFill>
                              <a:srgbClr val="FFFFFF"/>
                            </a:solidFill>
                            <a:latin typeface="Cambria Math" panose="02040503050406030204" pitchFamily="18" charset="0"/>
                            <a:ea typeface="Roboto Slab Regular"/>
                          </a:rPr>
                          <m:t>𝑖</m:t>
                        </m:r>
                      </m:sub>
                    </m:sSub>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𝑉𝑒𝑟𝑡𝑖𝑐𝑒𝑠</m:t>
                    </m:r>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𝑖𝑛</m:t>
                    </m:r>
                    <m:r>
                      <a:rPr lang="en-US" altLang="en-US" sz="1200" b="0" i="1" smtClean="0">
                        <a:solidFill>
                          <a:srgbClr val="FFFFFF"/>
                        </a:solidFill>
                        <a:latin typeface="Cambria Math" panose="02040503050406030204" pitchFamily="18" charset="0"/>
                        <a:ea typeface="Roboto Slab Regular"/>
                      </a:rPr>
                      <m:t> </m:t>
                    </m:r>
                    <m:r>
                      <a:rPr lang="en-US" altLang="en-US" sz="1200" b="0" i="1" smtClean="0">
                        <a:solidFill>
                          <a:srgbClr val="FFFFFF"/>
                        </a:solidFill>
                        <a:latin typeface="Cambria Math" panose="02040503050406030204" pitchFamily="18" charset="0"/>
                        <a:ea typeface="Roboto Slab Regular"/>
                      </a:rPr>
                      <m:t>𝑡h𝑒</m:t>
                    </m:r>
                    <m:sSup>
                      <m:sSupPr>
                        <m:ctrlPr>
                          <a:rPr lang="en-US" altLang="en-US" sz="1200" i="1">
                            <a:solidFill>
                              <a:srgbClr val="FFFFFF"/>
                            </a:solidFill>
                            <a:latin typeface="Cambria Math" panose="02040503050406030204" pitchFamily="18" charset="0"/>
                            <a:ea typeface="Roboto Slab Regular"/>
                          </a:rPr>
                        </m:ctrlPr>
                      </m:sSupPr>
                      <m:e>
                        <m:r>
                          <a:rPr lang="en-US" altLang="en-US" sz="1200" b="0" i="1" smtClean="0">
                            <a:solidFill>
                              <a:srgbClr val="FFFFFF"/>
                            </a:solidFill>
                            <a:latin typeface="Cambria Math" panose="02040503050406030204" pitchFamily="18" charset="0"/>
                            <a:ea typeface="Roboto Slab Regular"/>
                          </a:rPr>
                          <m:t>  </m:t>
                        </m:r>
                        <m:r>
                          <a:rPr lang="en-US" altLang="en-US" sz="1200" i="1">
                            <a:solidFill>
                              <a:srgbClr val="FFFFFF"/>
                            </a:solidFill>
                            <a:latin typeface="Cambria Math" panose="02040503050406030204" pitchFamily="18" charset="0"/>
                            <a:ea typeface="Roboto Slab Regular"/>
                          </a:rPr>
                          <m:t>𝑖</m:t>
                        </m:r>
                      </m:e>
                      <m:sup>
                        <m:r>
                          <a:rPr lang="en-US" altLang="en-US" sz="1200" i="1">
                            <a:solidFill>
                              <a:srgbClr val="FFFFFF"/>
                            </a:solidFill>
                            <a:latin typeface="Cambria Math" panose="02040503050406030204" pitchFamily="18" charset="0"/>
                            <a:ea typeface="Roboto Slab Regular"/>
                          </a:rPr>
                          <m:t>𝑡h</m:t>
                        </m:r>
                        <m:r>
                          <a:rPr lang="en-US" altLang="en-US" sz="1200" b="0" i="1" smtClean="0">
                            <a:solidFill>
                              <a:srgbClr val="FFFFFF"/>
                            </a:solidFill>
                            <a:latin typeface="Cambria Math" panose="02040503050406030204" pitchFamily="18" charset="0"/>
                            <a:ea typeface="Roboto Slab Regular"/>
                          </a:rPr>
                          <m:t> </m:t>
                        </m:r>
                      </m:sup>
                    </m:sSup>
                  </m:oMath>
                </a14:m>
                <a:r>
                  <a:rPr lang="en-US" altLang="en-US" sz="1100" dirty="0">
                    <a:solidFill>
                      <a:srgbClr val="FFFFFF"/>
                    </a:solidFill>
                    <a:latin typeface="Roboto Slab Regular"/>
                    <a:ea typeface="Roboto Slab Regular"/>
                  </a:rPr>
                  <a:t>graph</a:t>
                </a:r>
                <a:endParaRPr lang="en-US" altLang="en-US" sz="1200" dirty="0">
                  <a:solidFill>
                    <a:srgbClr val="FFFFFF"/>
                  </a:solidFill>
                  <a:latin typeface="Roboto Slab Regular"/>
                  <a:ea typeface="Roboto Slab Regular"/>
                </a:endParaRPr>
              </a:p>
              <a:p>
                <a:pPr lvl="0" eaLnBrk="0" fontAlgn="t" hangingPunct="0">
                  <a:spcBef>
                    <a:spcPct val="0"/>
                  </a:spcBef>
                  <a:spcAft>
                    <a:spcPct val="0"/>
                  </a:spcAft>
                  <a:buClrTx/>
                </a:pPr>
                <a:endParaRPr lang="en-US" altLang="en-US" sz="1050" dirty="0">
                  <a:solidFill>
                    <a:srgbClr val="FFFFFF"/>
                  </a:solidFill>
                  <a:latin typeface="Roboto Slab Regular"/>
                  <a:ea typeface="Roboto Slab Regular"/>
                </a:endParaRPr>
              </a:p>
              <a:p>
                <a:pPr lvl="0" eaLnBrk="0" fontAlgn="t" hangingPunct="0">
                  <a:spcBef>
                    <a:spcPct val="0"/>
                  </a:spcBef>
                  <a:spcAft>
                    <a:spcPct val="0"/>
                  </a:spcAft>
                  <a:buClrTx/>
                </a:pPr>
                <a14:m>
                  <m:oMath xmlns:m="http://schemas.openxmlformats.org/officeDocument/2006/math">
                    <m:sSub>
                      <m:sSubPr>
                        <m:ctrlPr>
                          <a:rPr lang="en-US" altLang="en-US" sz="1200" i="1">
                            <a:solidFill>
                              <a:srgbClr val="FFFFFF"/>
                            </a:solidFill>
                            <a:latin typeface="Cambria Math" panose="02040503050406030204" pitchFamily="18" charset="0"/>
                            <a:ea typeface="Roboto Slab Regular"/>
                          </a:rPr>
                        </m:ctrlPr>
                      </m:sSubPr>
                      <m:e>
                        <m:r>
                          <a:rPr lang="en-US" altLang="en-US" sz="1200" i="1">
                            <a:solidFill>
                              <a:srgbClr val="FFFFFF"/>
                            </a:solidFill>
                            <a:latin typeface="Cambria Math" panose="02040503050406030204" pitchFamily="18" charset="0"/>
                            <a:ea typeface="Roboto Slab Regular"/>
                          </a:rPr>
                          <m:t>𝑉</m:t>
                        </m:r>
                      </m:e>
                      <m:sub>
                        <m:r>
                          <a:rPr lang="en-US" altLang="en-US" sz="1200" i="1">
                            <a:solidFill>
                              <a:srgbClr val="FFFFFF"/>
                            </a:solidFill>
                            <a:latin typeface="Cambria Math" panose="02040503050406030204" pitchFamily="18" charset="0"/>
                            <a:ea typeface="Roboto Slab Regular"/>
                          </a:rPr>
                          <m:t>𝑖</m:t>
                        </m:r>
                      </m:sub>
                    </m:sSub>
                  </m:oMath>
                </a14:m>
                <a:r>
                  <a:rPr lang="en-US" altLang="en-US" sz="1200" dirty="0">
                    <a:solidFill>
                      <a:srgbClr val="FFFFFF"/>
                    </a:solidFill>
                    <a:latin typeface="Roboto Slab Regular"/>
                    <a:ea typeface="Roboto Slab Regular"/>
                  </a:rPr>
                  <a:t> = </a:t>
                </a:r>
                <a:r>
                  <a:rPr lang="en-US" altLang="en-US" sz="1050" dirty="0">
                    <a:solidFill>
                      <a:srgbClr val="FFFFFF"/>
                    </a:solidFill>
                    <a:latin typeface="Roboto Slab Regular"/>
                    <a:ea typeface="Roboto Slab Regular"/>
                  </a:rPr>
                  <a:t>All points </a:t>
                </a:r>
                <a14:m>
                  <m:oMath xmlns:m="http://schemas.openxmlformats.org/officeDocument/2006/math">
                    <m:r>
                      <a:rPr lang="en-IN" sz="1200" i="1" smtClean="0">
                        <a:solidFill>
                          <a:srgbClr val="FFFFFF"/>
                        </a:solidFill>
                        <a:latin typeface="Cambria Math" panose="02040503050406030204" pitchFamily="18" charset="0"/>
                        <a:ea typeface="Cambria Math" panose="02040503050406030204" pitchFamily="18" charset="0"/>
                        <a:sym typeface="Roboto Slab Regular"/>
                      </a:rPr>
                      <m:t>∈</m:t>
                    </m:r>
                    <m:sSub>
                      <m:sSubPr>
                        <m:ctrlPr>
                          <a:rPr lang="en-IN" sz="1200" i="1">
                            <a:solidFill>
                              <a:srgbClr val="FFFFFF"/>
                            </a:solidFill>
                            <a:latin typeface="Cambria Math" panose="02040503050406030204" pitchFamily="18" charset="0"/>
                            <a:ea typeface="Roboto Slab Regular"/>
                            <a:sym typeface="Roboto Slab Regular"/>
                          </a:rPr>
                        </m:ctrlPr>
                      </m:sSubPr>
                      <m:e>
                        <m:r>
                          <a:rPr lang="en-US" sz="1200" b="0" i="1" smtClean="0">
                            <a:solidFill>
                              <a:srgbClr val="FFFFFF"/>
                            </a:solidFill>
                            <a:latin typeface="Cambria Math" panose="02040503050406030204" pitchFamily="18" charset="0"/>
                            <a:ea typeface="Roboto Slab Regular"/>
                            <a:sym typeface="Roboto Slab Regular"/>
                          </a:rPr>
                          <m:t>  </m:t>
                        </m:r>
                        <m:r>
                          <a:rPr lang="en-US" sz="1200" i="1">
                            <a:solidFill>
                              <a:srgbClr val="FFFFFF"/>
                            </a:solidFill>
                            <a:latin typeface="Cambria Math" panose="02040503050406030204" pitchFamily="18" charset="0"/>
                            <a:ea typeface="Roboto Slab Regular"/>
                            <a:sym typeface="Roboto Slab Regular"/>
                          </a:rPr>
                          <m:t>𝐶</m:t>
                        </m:r>
                      </m:e>
                      <m:sub>
                        <m:r>
                          <a:rPr lang="en-US" sz="1200" i="1">
                            <a:solidFill>
                              <a:srgbClr val="FFFFFF"/>
                            </a:solidFill>
                            <a:latin typeface="Cambria Math" panose="02040503050406030204" pitchFamily="18" charset="0"/>
                            <a:ea typeface="Roboto Slab Regular"/>
                            <a:sym typeface="Roboto Slab Regular"/>
                          </a:rPr>
                          <m:t>𝑖</m:t>
                        </m:r>
                      </m:sub>
                    </m:sSub>
                    <m:r>
                      <a:rPr lang="en-US" sz="1200" i="1">
                        <a:solidFill>
                          <a:srgbClr val="FFFFFF"/>
                        </a:solidFill>
                        <a:latin typeface="Cambria Math" panose="02040503050406030204" pitchFamily="18" charset="0"/>
                        <a:ea typeface="Roboto Slab Regular"/>
                        <a:sym typeface="Roboto Slab Regular"/>
                      </a:rPr>
                      <m:t> </m:t>
                    </m:r>
                  </m:oMath>
                </a14:m>
                <a:r>
                  <a:rPr lang="en-US" altLang="en-US" sz="1050" dirty="0">
                    <a:solidFill>
                      <a:srgbClr val="FFFFFF"/>
                    </a:solidFill>
                    <a:latin typeface="Roboto Slab Regular"/>
                    <a:ea typeface="Roboto Slab Regular"/>
                  </a:rPr>
                  <a:t>set + {auth center</a:t>
                </a:r>
                <a:r>
                  <a:rPr lang="en-US" altLang="en-US" sz="900" dirty="0">
                    <a:solidFill>
                      <a:srgbClr val="FFFFFF"/>
                    </a:solidFill>
                    <a:latin typeface="Roboto Slab Regular"/>
                    <a:ea typeface="Roboto Slab Regular"/>
                  </a:rPr>
                  <a:t>}</a:t>
                </a:r>
              </a:p>
              <a:p>
                <a:pPr lvl="0" eaLnBrk="0" fontAlgn="t" hangingPunct="0">
                  <a:spcBef>
                    <a:spcPct val="0"/>
                  </a:spcBef>
                  <a:spcAft>
                    <a:spcPct val="0"/>
                  </a:spcAft>
                  <a:buClrTx/>
                </a:pPr>
                <a:endParaRPr lang="en-US" altLang="en-US" sz="900" dirty="0">
                  <a:solidFill>
                    <a:srgbClr val="FFFFFF"/>
                  </a:solidFill>
                  <a:latin typeface="Roboto Slab Regular"/>
                  <a:ea typeface="Roboto Slab Regular"/>
                </a:endParaRPr>
              </a:p>
              <a:p>
                <a:pPr lvl="0" eaLnBrk="0" fontAlgn="t" hangingPunct="0">
                  <a:spcBef>
                    <a:spcPct val="0"/>
                  </a:spcBef>
                  <a:spcAft>
                    <a:spcPct val="0"/>
                  </a:spcAft>
                  <a:buClrTx/>
                </a:pPr>
                <a:r>
                  <a:rPr lang="en-US" altLang="en-US" sz="900" dirty="0">
                    <a:solidFill>
                      <a:srgbClr val="FFFFFF"/>
                    </a:solidFill>
                    <a:latin typeface="Roboto Slab Regular"/>
                    <a:ea typeface="Roboto Slab Regular"/>
                  </a:rPr>
                  <a:t>Graph of every cluster now represents the auth center and its assigned citizens connected by various paths. </a:t>
                </a:r>
              </a:p>
              <a:p>
                <a:pPr lvl="0" eaLnBrk="0" fontAlgn="t" hangingPunct="0">
                  <a:spcBef>
                    <a:spcPct val="0"/>
                  </a:spcBef>
                  <a:spcAft>
                    <a:spcPct val="0"/>
                  </a:spcAft>
                  <a:buClrTx/>
                </a:pPr>
                <a:endParaRPr lang="en-US" altLang="en-US" sz="900" dirty="0">
                  <a:solidFill>
                    <a:srgbClr val="FFFFFF"/>
                  </a:solidFill>
                  <a:latin typeface="Roboto Slab Regular"/>
                  <a:ea typeface="Roboto Slab Regular"/>
                </a:endParaRPr>
              </a:p>
            </p:txBody>
          </p:sp>
        </mc:Choice>
        <mc:Fallback xmlns="">
          <p:sp>
            <p:nvSpPr>
              <p:cNvPr id="10" name="Rectangle 1">
                <a:extLst>
                  <a:ext uri="{FF2B5EF4-FFF2-40B4-BE49-F238E27FC236}">
                    <a16:creationId xmlns:a16="http://schemas.microsoft.com/office/drawing/2014/main" id="{B2CB1E92-1181-4226-BF50-C2251FCC4E9C}"/>
                  </a:ext>
                </a:extLst>
              </p:cNvPr>
              <p:cNvSpPr>
                <a:spLocks noRot="1" noChangeAspect="1" noMove="1" noResize="1" noEditPoints="1" noAdjustHandles="1" noChangeArrowheads="1" noChangeShapeType="1" noTextEdit="1"/>
              </p:cNvSpPr>
              <p:nvPr/>
            </p:nvSpPr>
            <p:spPr bwMode="auto">
              <a:xfrm>
                <a:off x="180040" y="2647474"/>
                <a:ext cx="2823355" cy="1691745"/>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pic>
        <p:nvPicPr>
          <p:cNvPr id="11" name="Picture 10">
            <a:extLst>
              <a:ext uri="{FF2B5EF4-FFF2-40B4-BE49-F238E27FC236}">
                <a16:creationId xmlns:a16="http://schemas.microsoft.com/office/drawing/2014/main" id="{C47CAC93-9D25-490D-9FDD-8B052C22A6FF}"/>
              </a:ext>
            </a:extLst>
          </p:cNvPr>
          <p:cNvPicPr>
            <a:picLocks noChangeAspect="1"/>
          </p:cNvPicPr>
          <p:nvPr/>
        </p:nvPicPr>
        <p:blipFill rotWithShape="1">
          <a:blip r:embed="rId3"/>
          <a:srcRect l="22099" t="38395" r="45126" b="20523"/>
          <a:stretch/>
        </p:blipFill>
        <p:spPr>
          <a:xfrm>
            <a:off x="5943487" y="2492749"/>
            <a:ext cx="2651496" cy="1869522"/>
          </a:xfrm>
          <a:prstGeom prst="rect">
            <a:avLst/>
          </a:prstGeom>
        </p:spPr>
      </p:pic>
      <p:pic>
        <p:nvPicPr>
          <p:cNvPr id="12" name="Picture 11">
            <a:extLst>
              <a:ext uri="{FF2B5EF4-FFF2-40B4-BE49-F238E27FC236}">
                <a16:creationId xmlns:a16="http://schemas.microsoft.com/office/drawing/2014/main" id="{28C7528C-42E5-4F85-BF8B-82AD3EB34736}"/>
              </a:ext>
            </a:extLst>
          </p:cNvPr>
          <p:cNvPicPr>
            <a:picLocks noChangeAspect="1"/>
          </p:cNvPicPr>
          <p:nvPr/>
        </p:nvPicPr>
        <p:blipFill rotWithShape="1">
          <a:blip r:embed="rId4"/>
          <a:srcRect l="14706" t="20766" r="41512" b="16875"/>
          <a:stretch/>
        </p:blipFill>
        <p:spPr>
          <a:xfrm>
            <a:off x="3219826" y="2493819"/>
            <a:ext cx="2637460" cy="2113109"/>
          </a:xfrm>
          <a:prstGeom prst="rect">
            <a:avLst/>
          </a:prstGeom>
        </p:spPr>
      </p:pic>
      <p:sp>
        <p:nvSpPr>
          <p:cNvPr id="13" name="TextBox 12">
            <a:extLst>
              <a:ext uri="{FF2B5EF4-FFF2-40B4-BE49-F238E27FC236}">
                <a16:creationId xmlns:a16="http://schemas.microsoft.com/office/drawing/2014/main" id="{E04AA88B-1F3E-466C-94DF-772327196394}"/>
              </a:ext>
            </a:extLst>
          </p:cNvPr>
          <p:cNvSpPr txBox="1"/>
          <p:nvPr/>
        </p:nvSpPr>
        <p:spPr>
          <a:xfrm>
            <a:off x="3697212" y="4606928"/>
            <a:ext cx="2059321" cy="307777"/>
          </a:xfrm>
          <a:prstGeom prst="rect">
            <a:avLst/>
          </a:prstGeom>
          <a:noFill/>
        </p:spPr>
        <p:txBody>
          <a:bodyPr wrap="square" rtlCol="0">
            <a:spAutoFit/>
          </a:bodyPr>
          <a:lstStyle/>
          <a:p>
            <a:r>
              <a:rPr lang="en-US" dirty="0">
                <a:solidFill>
                  <a:srgbClr val="FFFFFF"/>
                </a:solidFill>
                <a:latin typeface="Squada One"/>
                <a:sym typeface="Squada One"/>
              </a:rPr>
              <a:t>Graph made for Auth </a:t>
            </a:r>
            <a:r>
              <a:rPr lang="en-US" dirty="0">
                <a:solidFill>
                  <a:srgbClr val="FFFFFF"/>
                </a:solidFill>
                <a:latin typeface="Squada One"/>
              </a:rPr>
              <a:t>2</a:t>
            </a:r>
            <a:endParaRPr lang="en-IN" dirty="0">
              <a:solidFill>
                <a:srgbClr val="FFFFFF"/>
              </a:solidFill>
              <a:latin typeface="Squada One"/>
            </a:endParaRPr>
          </a:p>
        </p:txBody>
      </p:sp>
      <p:sp>
        <p:nvSpPr>
          <p:cNvPr id="15" name="TextBox 14">
            <a:extLst>
              <a:ext uri="{FF2B5EF4-FFF2-40B4-BE49-F238E27FC236}">
                <a16:creationId xmlns:a16="http://schemas.microsoft.com/office/drawing/2014/main" id="{C8AFBCAF-3E09-4543-9B16-FFB6DCC10BD6}"/>
              </a:ext>
            </a:extLst>
          </p:cNvPr>
          <p:cNvSpPr txBox="1"/>
          <p:nvPr/>
        </p:nvSpPr>
        <p:spPr>
          <a:xfrm>
            <a:off x="6507801" y="4337552"/>
            <a:ext cx="2059321" cy="307777"/>
          </a:xfrm>
          <a:prstGeom prst="rect">
            <a:avLst/>
          </a:prstGeom>
          <a:noFill/>
        </p:spPr>
        <p:txBody>
          <a:bodyPr wrap="square" rtlCol="0">
            <a:spAutoFit/>
          </a:bodyPr>
          <a:lstStyle/>
          <a:p>
            <a:r>
              <a:rPr lang="en-US" dirty="0">
                <a:solidFill>
                  <a:srgbClr val="FFFFFF"/>
                </a:solidFill>
                <a:latin typeface="Squada One"/>
              </a:rPr>
              <a:t>Graph made for Auth 1</a:t>
            </a:r>
            <a:endParaRPr lang="en-IN" dirty="0">
              <a:solidFill>
                <a:srgbClr val="FFFFFF"/>
              </a:solidFill>
              <a:latin typeface="Squada One"/>
            </a:endParaRPr>
          </a:p>
        </p:txBody>
      </p:sp>
    </p:spTree>
    <p:extLst>
      <p:ext uri="{BB962C8B-B14F-4D97-AF65-F5344CB8AC3E}">
        <p14:creationId xmlns:p14="http://schemas.microsoft.com/office/powerpoint/2010/main" val="3152906454"/>
      </p:ext>
    </p:extLst>
  </p:cSld>
  <p:clrMapOvr>
    <a:masterClrMapping/>
  </p:clrMapOvr>
</p:sld>
</file>

<file path=ppt/theme/theme1.xml><?xml version="1.0" encoding="utf-8"?>
<a:theme xmlns:a="http://schemas.openxmlformats.org/drawingml/2006/main" name="Data Waves by Slidesgo">
  <a:themeElements>
    <a:clrScheme name="Simple Light">
      <a:dk1>
        <a:srgbClr val="242637"/>
      </a:dk1>
      <a:lt1>
        <a:srgbClr val="FFFFFF"/>
      </a:lt1>
      <a:dk2>
        <a:srgbClr val="242637"/>
      </a:dk2>
      <a:lt2>
        <a:srgbClr val="FFFFFF"/>
      </a:lt2>
      <a:accent1>
        <a:srgbClr val="33364F"/>
      </a:accent1>
      <a:accent2>
        <a:srgbClr val="9C1B40"/>
      </a:accent2>
      <a:accent3>
        <a:srgbClr val="999999"/>
      </a:accent3>
      <a:accent4>
        <a:srgbClr val="242637"/>
      </a:accent4>
      <a:accent5>
        <a:srgbClr val="242637"/>
      </a:accent5>
      <a:accent6>
        <a:srgbClr val="24263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1562</TotalTime>
  <Words>1750</Words>
  <Application>Microsoft Office PowerPoint</Application>
  <PresentationFormat>On-screen Show (16:9)</PresentationFormat>
  <Paragraphs>257</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Cambria Math</vt:lpstr>
      <vt:lpstr>Roboto Slab Regular</vt:lpstr>
      <vt:lpstr>Squada One</vt:lpstr>
      <vt:lpstr>Calibri</vt:lpstr>
      <vt:lpstr>Arial</vt:lpstr>
      <vt:lpstr>Data Waves by Slidesgo</vt:lpstr>
      <vt:lpstr>Emergency Service Optimization</vt:lpstr>
      <vt:lpstr>TABLE OF CONTENTS</vt:lpstr>
      <vt:lpstr>INTRODUCTION</vt:lpstr>
      <vt:lpstr>What Problem The Project Aims To Solve?</vt:lpstr>
      <vt:lpstr>Problem 1: Efficiently assign each citizen an auth center</vt:lpstr>
      <vt:lpstr>Initial Data Provided for a locality</vt:lpstr>
      <vt:lpstr>Performing Clustering</vt:lpstr>
      <vt:lpstr>K-Means algorithm and Python Code</vt:lpstr>
      <vt:lpstr>Clustering Results and creating graph</vt:lpstr>
      <vt:lpstr>Applying TSP and finding the shortest Hamiltonian circuit</vt:lpstr>
      <vt:lpstr>Heuristic Algorithm for TSP</vt:lpstr>
      <vt:lpstr>TSP path generated and the python code used</vt:lpstr>
      <vt:lpstr>Webpage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Emergency Service Optimization</dc:title>
  <cp:lastModifiedBy>Tanishka Singh</cp:lastModifiedBy>
  <cp:revision>42</cp:revision>
  <dcterms:modified xsi:type="dcterms:W3CDTF">2021-05-15T17:14:55Z</dcterms:modified>
</cp:coreProperties>
</file>